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90" r:id="rId2"/>
  </p:sldMasterIdLst>
  <p:notesMasterIdLst>
    <p:notesMasterId r:id="rId65"/>
  </p:notesMasterIdLst>
  <p:sldIdLst>
    <p:sldId id="256" r:id="rId3"/>
    <p:sldId id="312" r:id="rId4"/>
    <p:sldId id="314" r:id="rId5"/>
    <p:sldId id="315" r:id="rId6"/>
    <p:sldId id="328" r:id="rId7"/>
    <p:sldId id="316" r:id="rId8"/>
    <p:sldId id="317" r:id="rId9"/>
    <p:sldId id="319" r:id="rId10"/>
    <p:sldId id="320" r:id="rId11"/>
    <p:sldId id="321" r:id="rId12"/>
    <p:sldId id="323" r:id="rId13"/>
    <p:sldId id="324" r:id="rId14"/>
    <p:sldId id="750" r:id="rId15"/>
    <p:sldId id="749" r:id="rId16"/>
    <p:sldId id="707" r:id="rId17"/>
    <p:sldId id="706" r:id="rId18"/>
    <p:sldId id="708" r:id="rId19"/>
    <p:sldId id="709" r:id="rId20"/>
    <p:sldId id="710" r:id="rId21"/>
    <p:sldId id="711" r:id="rId22"/>
    <p:sldId id="712" r:id="rId23"/>
    <p:sldId id="713" r:id="rId24"/>
    <p:sldId id="337" r:id="rId25"/>
    <p:sldId id="714" r:id="rId26"/>
    <p:sldId id="716" r:id="rId27"/>
    <p:sldId id="715" r:id="rId28"/>
    <p:sldId id="717" r:id="rId29"/>
    <p:sldId id="720" r:id="rId30"/>
    <p:sldId id="718" r:id="rId31"/>
    <p:sldId id="719" r:id="rId32"/>
    <p:sldId id="721" r:id="rId33"/>
    <p:sldId id="722" r:id="rId34"/>
    <p:sldId id="723" r:id="rId35"/>
    <p:sldId id="724" r:id="rId36"/>
    <p:sldId id="725" r:id="rId37"/>
    <p:sldId id="726" r:id="rId38"/>
    <p:sldId id="747" r:id="rId39"/>
    <p:sldId id="748" r:id="rId40"/>
    <p:sldId id="727" r:id="rId41"/>
    <p:sldId id="728" r:id="rId42"/>
    <p:sldId id="729" r:id="rId43"/>
    <p:sldId id="730" r:id="rId44"/>
    <p:sldId id="731" r:id="rId45"/>
    <p:sldId id="732" r:id="rId46"/>
    <p:sldId id="733" r:id="rId47"/>
    <p:sldId id="734" r:id="rId48"/>
    <p:sldId id="735" r:id="rId49"/>
    <p:sldId id="736" r:id="rId50"/>
    <p:sldId id="737" r:id="rId51"/>
    <p:sldId id="738" r:id="rId52"/>
    <p:sldId id="739" r:id="rId53"/>
    <p:sldId id="741" r:id="rId54"/>
    <p:sldId id="740" r:id="rId55"/>
    <p:sldId id="746" r:id="rId56"/>
    <p:sldId id="742" r:id="rId57"/>
    <p:sldId id="743" r:id="rId58"/>
    <p:sldId id="744" r:id="rId59"/>
    <p:sldId id="745" r:id="rId60"/>
    <p:sldId id="380" r:id="rId61"/>
    <p:sldId id="378" r:id="rId62"/>
    <p:sldId id="318" r:id="rId63"/>
    <p:sldId id="751" r:id="rId64"/>
  </p:sldIdLst>
  <p:sldSz cx="9144000" cy="5143500" type="screen16x9"/>
  <p:notesSz cx="6799263" cy="9929813"/>
  <p:embeddedFontLst>
    <p:embeddedFont>
      <p:font typeface="Anuphan" panose="020B0604020202020204" charset="-34"/>
      <p:regular r:id="rId66"/>
      <p:bold r:id="rId67"/>
    </p:embeddedFont>
    <p:embeddedFont>
      <p:font typeface="Anuphan SemiBold" panose="020B0604020202020204" charset="-34"/>
      <p:regular r:id="rId68"/>
      <p:bold r:id="rId69"/>
    </p:embeddedFont>
    <p:embeddedFont>
      <p:font typeface="Barlow Medium" panose="00000600000000000000" pitchFamily="2" charset="0"/>
      <p:regular r:id="rId70"/>
      <p:bold r:id="rId71"/>
      <p:italic r:id="rId72"/>
      <p:boldItalic r:id="rId73"/>
    </p:embeddedFont>
    <p:embeddedFont>
      <p:font typeface="Commissioner" panose="020B0604020202020204" charset="0"/>
      <p:regular r:id="rId74"/>
      <p:bold r:id="rId75"/>
    </p:embeddedFont>
    <p:embeddedFont>
      <p:font typeface="DM Sans" pitchFamily="2" charset="0"/>
      <p:regular r:id="rId76"/>
      <p:bold r:id="rId77"/>
      <p:italic r:id="rId78"/>
      <p:boldItalic r:id="rId79"/>
    </p:embeddedFont>
    <p:embeddedFont>
      <p:font typeface="Karla" pitchFamily="2" charset="0"/>
      <p:regular r:id="rId80"/>
    </p:embeddedFont>
    <p:embeddedFont>
      <p:font typeface="Lato" panose="020F0502020204030203" pitchFamily="34" charset="0"/>
      <p:regular r:id="rId81"/>
      <p:bold r:id="rId82"/>
      <p:italic r:id="rId83"/>
      <p:boldItalic r:id="rId84"/>
    </p:embeddedFont>
    <p:embeddedFont>
      <p:font typeface="Poppins" panose="00000500000000000000" pitchFamily="2" charset="0"/>
      <p:regular r:id="rId85"/>
      <p:bold r:id="rId86"/>
      <p:italic r:id="rId87"/>
      <p:boldItalic r:id="rId88"/>
    </p:embeddedFont>
    <p:embeddedFont>
      <p:font typeface="Raleway" pitchFamily="2" charset="0"/>
      <p:regular r:id="rId89"/>
      <p:bold r:id="rId90"/>
      <p:italic r:id="rId91"/>
      <p:boldItalic r:id="rId92"/>
    </p:embeddedFont>
    <p:embeddedFont>
      <p:font typeface="TH K2D July8" panose="02000506000000020004" pitchFamily="2" charset="-34"/>
      <p:regular r:id="rId93"/>
      <p:bold r:id="rId94"/>
      <p:italic r:id="rId95"/>
      <p:boldItalic r:id="rId9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53D2FF"/>
    <a:srgbClr val="B9EDFF"/>
    <a:srgbClr val="FFEBEB"/>
    <a:srgbClr val="FFE7E7"/>
    <a:srgbClr val="FFFFFF"/>
    <a:srgbClr val="FFCCCC"/>
    <a:srgbClr val="FF99CC"/>
    <a:srgbClr val="FFE48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7B248D-58B4-47EB-B060-60F247029E1E}">
  <a:tblStyle styleId="{B97B248D-58B4-47EB-B060-60F247029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8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89" Type="http://schemas.openxmlformats.org/officeDocument/2006/relationships/font" Target="fonts/font24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3.xml"/><Relationship Id="rId90" Type="http://schemas.openxmlformats.org/officeDocument/2006/relationships/font" Target="fonts/font25.fntdata"/><Relationship Id="rId95" Type="http://schemas.openxmlformats.org/officeDocument/2006/relationships/font" Target="fonts/font30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font" Target="fonts/font4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font" Target="fonts/font23.fntdata"/><Relationship Id="rId91" Type="http://schemas.openxmlformats.org/officeDocument/2006/relationships/font" Target="fonts/font26.fntdata"/><Relationship Id="rId96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94" Type="http://schemas.openxmlformats.org/officeDocument/2006/relationships/font" Target="fonts/font29.fntdata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1.fntdata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92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.fntdata"/><Relationship Id="rId87" Type="http://schemas.openxmlformats.org/officeDocument/2006/relationships/font" Target="fonts/font22.fntdata"/><Relationship Id="rId61" Type="http://schemas.openxmlformats.org/officeDocument/2006/relationships/slide" Target="slides/slide59.xml"/><Relationship Id="rId82" Type="http://schemas.openxmlformats.org/officeDocument/2006/relationships/font" Target="fonts/font1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12.fntdata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7.fntdata"/><Relationship Id="rId93" Type="http://schemas.openxmlformats.org/officeDocument/2006/relationships/font" Target="fonts/font28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dfce81f19_0_4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4dda1946d_6_25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4dda1946d_6_25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4dda1946d_6_25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4dda1946d_6_33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AAD25C50-3B83-A7EF-F661-BB451364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dda1946d_6_332:notes">
            <a:extLst>
              <a:ext uri="{FF2B5EF4-FFF2-40B4-BE49-F238E27FC236}">
                <a16:creationId xmlns:a16="http://schemas.microsoft.com/office/drawing/2014/main" id="{26C2EBDF-8234-D29B-DAC4-810BCEEF77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4dda1946d_6_332:notes">
            <a:extLst>
              <a:ext uri="{FF2B5EF4-FFF2-40B4-BE49-F238E27FC236}">
                <a16:creationId xmlns:a16="http://schemas.microsoft.com/office/drawing/2014/main" id="{53CC5780-2DA8-AB47-0D6E-40A8E20DE9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3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80950" y="1224825"/>
            <a:ext cx="5582100" cy="21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80950" y="3492450"/>
            <a:ext cx="55821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56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2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3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9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5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4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1" y="1174800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8" y="1320089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10" y="1320089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5" y="1320089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31" y="1320089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0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7" y="451447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5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5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16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3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27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4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9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19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1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4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4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4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88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06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53600" y="1867566"/>
            <a:ext cx="2836800" cy="17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970050" y="902438"/>
            <a:ext cx="1203900" cy="97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300">
                <a:latin typeface="Anuphan SemiBold"/>
                <a:ea typeface="Anuphan SemiBold"/>
                <a:cs typeface="Anuphan SemiBold"/>
                <a:sym typeface="Anuphan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53750" y="3660750"/>
            <a:ext cx="28368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4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29" y="5"/>
            <a:ext cx="3508371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3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0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5" y="92613"/>
            <a:ext cx="8679899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3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12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93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4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5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5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70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15529" y="2040550"/>
            <a:ext cx="5513100" cy="1159800"/>
          </a:xfrm>
          <a:prstGeom prst="rect">
            <a:avLst/>
          </a:prstGeom>
        </p:spPr>
        <p:txBody>
          <a:bodyPr spcFirstLastPara="1" wrap="square" lIns="107257" tIns="107257" rIns="107257" bIns="10725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8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107257" tIns="107257" rIns="107257" bIns="10725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454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454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454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54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54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54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54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54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54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7123" y="4749851"/>
            <a:ext cx="548700" cy="393600"/>
          </a:xfrm>
          <a:prstGeom prst="rect">
            <a:avLst/>
          </a:prstGeom>
        </p:spPr>
        <p:txBody>
          <a:bodyPr spcFirstLastPara="1" wrap="square" lIns="107257" tIns="107257" rIns="107257" bIns="10725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2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3132227">
            <a:off x="5128" y="3831029"/>
            <a:ext cx="3683848" cy="324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21325" y="-1139325"/>
            <a:ext cx="3683851" cy="324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3134160">
            <a:off x="6996209" y="2678099"/>
            <a:ext cx="2727713" cy="345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4484472">
            <a:off x="-1679724" y="-721925"/>
            <a:ext cx="3683848" cy="324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-596502" y="2107425"/>
            <a:ext cx="2108891" cy="414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99151" y="1265563"/>
            <a:ext cx="71457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50" b="1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72951" y="3270738"/>
            <a:ext cx="7598100" cy="6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5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71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3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220701" y="-1083875"/>
            <a:ext cx="3683851" cy="324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250601" y="3304475"/>
            <a:ext cx="3683851" cy="324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-3064391">
            <a:off x="7130208" y="3922946"/>
            <a:ext cx="2330489" cy="89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7333254">
            <a:off x="-569119" y="184996"/>
            <a:ext cx="2341381" cy="89974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endParaRPr/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791177" y="-213700"/>
            <a:ext cx="2318249" cy="19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-209350" y="3304475"/>
            <a:ext cx="2135076" cy="2700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9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53600" y="1867566"/>
            <a:ext cx="2836800" cy="17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970050" y="902438"/>
            <a:ext cx="1203900" cy="97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300">
                <a:latin typeface="Anuphan SemiBold"/>
                <a:ea typeface="Anuphan SemiBold"/>
                <a:cs typeface="Anuphan SemiBold"/>
                <a:sym typeface="Anuphan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53750" y="3660750"/>
            <a:ext cx="28368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7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418050" y="285900"/>
            <a:ext cx="8307900" cy="4571700"/>
          </a:xfrm>
          <a:prstGeom prst="rect">
            <a:avLst/>
          </a:prstGeom>
          <a:solidFill>
            <a:srgbClr val="F8F8F8">
              <a:alpha val="87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nuphan"/>
              <a:ea typeface="Anuphan"/>
              <a:cs typeface="Anuphan"/>
              <a:sym typeface="Anuphan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4923075" y="2731214"/>
            <a:ext cx="26400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2"/>
          </p:nvPr>
        </p:nvSpPr>
        <p:spPr>
          <a:xfrm>
            <a:off x="1580900" y="2731214"/>
            <a:ext cx="26400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3"/>
          </p:nvPr>
        </p:nvSpPr>
        <p:spPr>
          <a:xfrm>
            <a:off x="1580900" y="2293847"/>
            <a:ext cx="2640000" cy="4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4"/>
          </p:nvPr>
        </p:nvSpPr>
        <p:spPr>
          <a:xfrm>
            <a:off x="4923090" y="2293847"/>
            <a:ext cx="2640000" cy="4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/>
          <p:nvPr/>
        </p:nvSpPr>
        <p:spPr>
          <a:xfrm>
            <a:off x="418050" y="285900"/>
            <a:ext cx="8307900" cy="4571700"/>
          </a:xfrm>
          <a:prstGeom prst="rect">
            <a:avLst/>
          </a:prstGeom>
          <a:solidFill>
            <a:srgbClr val="F8F8F8">
              <a:alpha val="87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/>
          <p:nvPr/>
        </p:nvSpPr>
        <p:spPr>
          <a:xfrm>
            <a:off x="418050" y="285900"/>
            <a:ext cx="8307900" cy="4571700"/>
          </a:xfrm>
          <a:prstGeom prst="rect">
            <a:avLst/>
          </a:prstGeom>
          <a:solidFill>
            <a:srgbClr val="F8F8F8">
              <a:alpha val="87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135550" y="1582449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135550" y="276088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5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2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uphan"/>
              <a:buNone/>
              <a:defRPr sz="3200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5" r:id="rId4"/>
    <p:sldLayoutId id="2147483676" r:id="rId5"/>
    <p:sldLayoutId id="2147483677" r:id="rId6"/>
    <p:sldLayoutId id="2147483682" r:id="rId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17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685783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391" y="464853"/>
            <a:ext cx="8002719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203" name="Google Shape;203;p35"/>
          <p:cNvSpPr txBox="1">
            <a:spLocks noGrp="1"/>
          </p:cNvSpPr>
          <p:nvPr>
            <p:ph type="ctrTitle"/>
          </p:nvPr>
        </p:nvSpPr>
        <p:spPr>
          <a:xfrm>
            <a:off x="749012" y="687904"/>
            <a:ext cx="7631459" cy="39551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th-TH" sz="42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  <a:t>การดำเนินการทางวินัย</a:t>
            </a:r>
            <a:br>
              <a:rPr lang="th-TH" sz="42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</a:br>
            <a:r>
              <a:rPr lang="th-TH" sz="42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  <a:t>ตามกฎ ก.พ. ว่าด้วยการดำเนินการทางวินัย    พ.ศ. ๒๕๕๖</a:t>
            </a:r>
            <a:br>
              <a:rPr lang="th-TH" sz="42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</a:br>
            <a:br>
              <a:rPr lang="th-TH" sz="44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</a:br>
            <a:r>
              <a:rPr lang="th-TH" sz="24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  <a:t>โดย</a:t>
            </a:r>
            <a:br>
              <a:rPr lang="th-TH" sz="24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</a:br>
            <a:r>
              <a:rPr lang="th-TH" sz="24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  <a:t>สำนักมาตรฐานวินัย</a:t>
            </a:r>
            <a:br>
              <a:rPr lang="th-TH" sz="24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</a:br>
            <a:r>
              <a:rPr lang="th-TH" sz="2400" b="1" dirty="0">
                <a:solidFill>
                  <a:srgbClr val="000000"/>
                </a:solidFill>
                <a:latin typeface="TH K2D July8" pitchFamily="2" charset="-34"/>
                <a:ea typeface="Akshar SemiBold"/>
                <a:cs typeface="TH K2D July8" pitchFamily="2" charset="-34"/>
                <a:sym typeface="Akshar SemiBold"/>
              </a:rPr>
              <a:t>สำนักงาน ก.พ.</a:t>
            </a:r>
            <a:endParaRPr sz="4400" b="1" dirty="0">
              <a:solidFill>
                <a:srgbClr val="000000"/>
              </a:solidFill>
              <a:latin typeface="TH K2D July8" pitchFamily="2" charset="-34"/>
              <a:ea typeface="Akshar SemiBold"/>
              <a:cs typeface="TH K2D July8" pitchFamily="2" charset="-34"/>
              <a:sym typeface="Akshar SemiBold"/>
            </a:endParaRPr>
          </a:p>
        </p:txBody>
      </p:sp>
      <p:pic>
        <p:nvPicPr>
          <p:cNvPr id="2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A55FF-A1A9-20E0-AEC3-ED543F833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6" y="3151433"/>
            <a:ext cx="1260000" cy="152721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C5788CD-DC98-25BF-D00B-6BD5D9FBA9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6" y="3019663"/>
            <a:ext cx="1009038" cy="16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/>
          <p:nvPr/>
        </p:nvSpPr>
        <p:spPr>
          <a:xfrm>
            <a:off x="477369" y="1052608"/>
            <a:ext cx="8280000" cy="3600000"/>
          </a:xfrm>
          <a:prstGeom prst="rect">
            <a:avLst/>
          </a:prstGeom>
          <a:solidFill>
            <a:srgbClr val="F8F8F8">
              <a:alpha val="87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7244" y="199698"/>
            <a:ext cx="2520000" cy="576000"/>
          </a:xfrm>
          <a:prstGeom prst="rect">
            <a:avLst/>
          </a:prstGeom>
          <a:solidFill>
            <a:srgbClr val="43CE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300248" y="225976"/>
            <a:ext cx="246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การสืบสวนทางวินัย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761" y="1228093"/>
            <a:ext cx="7464478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  </a:t>
            </a: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หมายถึง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การแสวงหาข้อเท็จจริงและหลักฐาน เพื่อจะทราบรายละเอียดของ     เรื่องใด ๆ เพื่อพิจารณาว่า กรณีมีมูลที่ควรกล่าวหาว่าผู้ใดกระทำผิดวินัยหรือไม่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134" y="2337936"/>
            <a:ext cx="7138219" cy="200721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</a:t>
            </a:r>
            <a:r>
              <a:rPr lang="th-TH" sz="2400" b="1" u="sng" dirty="0">
                <a:latin typeface="TH K2D July8" pitchFamily="2" charset="-34"/>
                <a:cs typeface="TH K2D July8" pitchFamily="2" charset="-34"/>
              </a:rPr>
              <a:t>วิธีการสืบสวน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(ข้อ ๕)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   </a:t>
            </a: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ผู้บังคับบัญชาซึ่งมีอำนาจสั่งบรรจุตามมาตรา ๕๗ สืบสวนเอง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   </a:t>
            </a: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ให้ผู้ใต้บังคับบัญชา/</a:t>
            </a: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เจ้าหน้าที่ของรัฐที่เกี่ยวข้อง</a:t>
            </a: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*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สืบสวน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   </a:t>
            </a: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แต่งตั้งคณะกรรมการสืบสวนข้อเท็จจริง </a:t>
            </a:r>
          </a:p>
        </p:txBody>
      </p:sp>
      <p:pic>
        <p:nvPicPr>
          <p:cNvPr id="2" name="Picture 2" descr="Page 8 | Investigate cartoon Images - Free Download on Freepik">
            <a:extLst>
              <a:ext uri="{FF2B5EF4-FFF2-40B4-BE49-F238E27FC236}">
                <a16:creationId xmlns:a16="http://schemas.microsoft.com/office/drawing/2014/main" id="{31174C40-EF2B-5492-CB2F-9F7AEC5A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39" y="19415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/>
          <p:nvPr/>
        </p:nvSpPr>
        <p:spPr>
          <a:xfrm>
            <a:off x="267163" y="768829"/>
            <a:ext cx="8640000" cy="4140000"/>
          </a:xfrm>
          <a:prstGeom prst="rect">
            <a:avLst/>
          </a:prstGeom>
          <a:solidFill>
            <a:schemeClr val="bg1">
              <a:alpha val="879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863" y="178675"/>
            <a:ext cx="5129048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หมวด ๒ การสืบสวนหรือพิจารณาในเบื้องต้น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3296" y="998484"/>
            <a:ext cx="4500000" cy="540000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ผบ. ตาม ม.๕๗ สืบสวน/พิจารณาเบื้องต้น (ม.๙๑)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635" y="2044266"/>
            <a:ext cx="3744000" cy="54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มีพยานหลักฐานเบื้องต้นแล้ว (ม.๙๑ ว.๒)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3337" y="2017989"/>
            <a:ext cx="1800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สืบสวน (ม.๙๑)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4320" y="2748457"/>
            <a:ext cx="900000" cy="504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มีมูล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2070" y="2806263"/>
            <a:ext cx="900000" cy="504000"/>
          </a:xfrm>
          <a:prstGeom prst="rect">
            <a:avLst/>
          </a:prstGeom>
          <a:solidFill>
            <a:srgbClr val="C6E6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ไม่มีมูล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296" y="3806454"/>
            <a:ext cx="1800000" cy="769441"/>
          </a:xfrm>
          <a:prstGeom prst="rect">
            <a:avLst/>
          </a:prstGeom>
          <a:solidFill>
            <a:srgbClr val="FFCD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หมวด ๓                    ไม่ร้ายแรง (ม.๙๒)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5448" y="3804748"/>
            <a:ext cx="1800000" cy="769441"/>
          </a:xfrm>
          <a:prstGeom prst="rect">
            <a:avLst/>
          </a:prstGeom>
          <a:solidFill>
            <a:srgbClr val="FFE79B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หมวด ๔                    ร้ายแรง (ม.๙๓)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239" y="3804748"/>
            <a:ext cx="129366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ให้ยุติเรื่อง</a:t>
            </a: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>
            <a:off x="4593020" y="1534511"/>
            <a:ext cx="0" cy="288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2816772" y="1828800"/>
            <a:ext cx="3564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6379779" y="1828800"/>
            <a:ext cx="0" cy="252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2806262" y="1828800"/>
            <a:ext cx="0" cy="288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6385035" y="2496207"/>
            <a:ext cx="0" cy="288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2791641" y="2418205"/>
            <a:ext cx="0" cy="288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6379779" y="3331779"/>
            <a:ext cx="0" cy="432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2793301" y="3264748"/>
            <a:ext cx="0" cy="216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1403132" y="3505200"/>
            <a:ext cx="252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1418897" y="3510456"/>
            <a:ext cx="0" cy="288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3923132" y="3505200"/>
            <a:ext cx="0" cy="288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Page 8 | Investigate cartoon Images - Free Download on Freepik">
            <a:extLst>
              <a:ext uri="{FF2B5EF4-FFF2-40B4-BE49-F238E27FC236}">
                <a16:creationId xmlns:a16="http://schemas.microsoft.com/office/drawing/2014/main" id="{B8409C45-8780-89DA-CBF5-61544D4E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82" y="23467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op Images - Free Download on Freepik">
            <a:extLst>
              <a:ext uri="{FF2B5EF4-FFF2-40B4-BE49-F238E27FC236}">
                <a16:creationId xmlns:a16="http://schemas.microsoft.com/office/drawing/2014/main" id="{10DC3D58-58C3-1991-2A24-97AE3CD1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37" y="360621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/>
          <p:nvPr/>
        </p:nvSpPr>
        <p:spPr>
          <a:xfrm>
            <a:off x="445838" y="1147201"/>
            <a:ext cx="8280000" cy="1548000"/>
          </a:xfrm>
          <a:prstGeom prst="rect">
            <a:avLst/>
          </a:prstGeom>
          <a:solidFill>
            <a:srgbClr val="F8F8F8">
              <a:alpha val="87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1173" y="310059"/>
            <a:ext cx="1702676" cy="523220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มีมูลหรือไม่ </a:t>
            </a:r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?</a:t>
            </a:r>
            <a:endParaRPr lang="th-TH" sz="2800" b="1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234" y="1250731"/>
            <a:ext cx="3888827" cy="132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th-TH" sz="2400" b="1" u="sng" dirty="0">
                <a:latin typeface="TH K2D July8" pitchFamily="2" charset="-34"/>
                <a:cs typeface="TH K2D July8" pitchFamily="2" charset="-34"/>
              </a:rPr>
              <a:t>ข้อ ๖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มีการกระทำตามที่ถูกกล่าวหา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ผู้ถูกกล่าวหาเกี่ยวข้องกับการนั้น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5476" y="1707931"/>
            <a:ext cx="2511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ดำเนินการทางวินัยต่อไป</a:t>
            </a:r>
          </a:p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(สอบสวน)</a:t>
            </a:r>
          </a:p>
        </p:txBody>
      </p:sp>
      <p:sp>
        <p:nvSpPr>
          <p:cNvPr id="8" name="Google Shape;241;p38"/>
          <p:cNvSpPr/>
          <p:nvPr/>
        </p:nvSpPr>
        <p:spPr>
          <a:xfrm>
            <a:off x="451093" y="2918195"/>
            <a:ext cx="8280000" cy="1980000"/>
          </a:xfrm>
          <a:prstGeom prst="rect">
            <a:avLst/>
          </a:prstGeom>
          <a:solidFill>
            <a:srgbClr val="F8F8F8">
              <a:alpha val="87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937" y="3063766"/>
            <a:ext cx="4198883" cy="174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th-TH" sz="2400" b="1" u="sng" dirty="0">
                <a:latin typeface="TH K2D July8" pitchFamily="2" charset="-34"/>
                <a:cs typeface="TH K2D July8" pitchFamily="2" charset="-34"/>
              </a:rPr>
              <a:t>ข้อ ๗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หลักฐานไม่เพียงพอว่าผู้ใดกระทำผิด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หลักฐานไม่เพียงพอว่ามีการกระทำผิด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พฤติการณ์ไม่เป็นความผิด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8094" y="3896727"/>
            <a:ext cx="1187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ให้ยุติเรื่อง</a:t>
            </a:r>
          </a:p>
        </p:txBody>
      </p:sp>
      <p:sp>
        <p:nvSpPr>
          <p:cNvPr id="11" name="วงเล็บปีกกาขวา 10"/>
          <p:cNvSpPr/>
          <p:nvPr/>
        </p:nvSpPr>
        <p:spPr>
          <a:xfrm>
            <a:off x="4708633" y="1828800"/>
            <a:ext cx="252000" cy="5400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เล็บปีกกาขวา 12"/>
          <p:cNvSpPr/>
          <p:nvPr/>
        </p:nvSpPr>
        <p:spPr>
          <a:xfrm>
            <a:off x="4850522" y="3662854"/>
            <a:ext cx="252000" cy="898635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4820" name="Picture 4" descr="680+ Saying Yes Cartoon Stock Photos, Pictures &amp; Royalty-Free Images -  iStock">
            <a:extLst>
              <a:ext uri="{FF2B5EF4-FFF2-40B4-BE49-F238E27FC236}">
                <a16:creationId xmlns:a16="http://schemas.microsoft.com/office/drawing/2014/main" id="{336C688D-E011-9FA0-5165-213CA1A5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46" y="13788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Cute kids Vectors - Download Free High-Quality Vectors from Freepik |  Freepik">
            <a:extLst>
              <a:ext uri="{FF2B5EF4-FFF2-40B4-BE49-F238E27FC236}">
                <a16:creationId xmlns:a16="http://schemas.microsoft.com/office/drawing/2014/main" id="{3F36F809-BB0A-4AB3-C68B-53CE29FD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47" y="3454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5" grpId="0"/>
      <p:bldP spid="7" grpId="0"/>
      <p:bldP spid="8" grpId="0" animBg="1"/>
      <p:bldP spid="9" grpId="0"/>
      <p:bldP spid="10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33994-CB62-D46E-4BC1-A162E1D99328}"/>
              </a:ext>
            </a:extLst>
          </p:cNvPr>
          <p:cNvSpPr txBox="1"/>
          <p:nvPr/>
        </p:nvSpPr>
        <p:spPr>
          <a:xfrm>
            <a:off x="952201" y="709568"/>
            <a:ext cx="7104993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dirty="0">
                <a:latin typeface="TH K2D July8" pitchFamily="2" charset="-34"/>
                <a:cs typeface="TH K2D July8" pitchFamily="2" charset="-34"/>
              </a:rPr>
              <a:t>ตัวอย่าง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ข้อเสนอของคณะกรรมการสืบสวนหรือผู้ทำการสืบสวน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84C17-6BA3-86E8-F5CB-C8E0B2D813B7}"/>
              </a:ext>
            </a:extLst>
          </p:cNvPr>
          <p:cNvSpPr txBox="1"/>
          <p:nvPr/>
        </p:nvSpPr>
        <p:spPr>
          <a:xfrm>
            <a:off x="952202" y="1615967"/>
            <a:ext cx="7204662" cy="245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600" b="1" u="sng" dirty="0">
                <a:latin typeface="TH K2D July8" pitchFamily="2" charset="-34"/>
                <a:cs typeface="TH K2D July8" pitchFamily="2" charset="-34"/>
              </a:rPr>
              <a:t>ข้อเสนอ</a:t>
            </a:r>
          </a:p>
          <a:p>
            <a:pPr algn="thaiDist">
              <a:lnSpc>
                <a:spcPct val="114000"/>
              </a:lnSpc>
              <a:spcAft>
                <a:spcPts val="600"/>
              </a:spcAft>
            </a:pPr>
            <a:r>
              <a:rPr lang="th-TH" sz="2600" b="1" dirty="0">
                <a:latin typeface="TH K2D July8" pitchFamily="2" charset="-34"/>
                <a:cs typeface="TH K2D July8" pitchFamily="2" charset="-34"/>
              </a:rPr>
              <a:t>      พฤติการณ์ของ...........................................มีมูลเป็นความผิดทางวินัย        อย่างไม่ร้ายแรง ฐานละทิ้งหน้าที่ราชการ ตามมาตรา ๘๒ (๕)                 แห่งพระราชบัญญัติระเบียบข้าราชการพลเรือน พ.ศ. ๒๕๕๑ เห็นควรดำเนินการสอบสวนทางวินัยแก่...................................ต่อไป</a:t>
            </a:r>
          </a:p>
        </p:txBody>
      </p:sp>
      <p:pic>
        <p:nvPicPr>
          <p:cNvPr id="5" name="Picture 4" descr="Example - Free education icons">
            <a:extLst>
              <a:ext uri="{FF2B5EF4-FFF2-40B4-BE49-F238E27FC236}">
                <a16:creationId xmlns:a16="http://schemas.microsoft.com/office/drawing/2014/main" id="{111FAFAA-FFC3-2C7A-08F5-D45A6DCE5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453">
            <a:off x="7751193" y="107649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AD32CD-38AE-BEB0-71E5-C30C592FBF6D}"/>
              </a:ext>
            </a:extLst>
          </p:cNvPr>
          <p:cNvSpPr txBox="1"/>
          <p:nvPr/>
        </p:nvSpPr>
        <p:spPr>
          <a:xfrm>
            <a:off x="727409" y="133265"/>
            <a:ext cx="7609487" cy="49244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u="sng" dirty="0">
                <a:latin typeface="TH K2D July8" pitchFamily="2" charset="-34"/>
                <a:cs typeface="TH K2D July8" pitchFamily="2" charset="-34"/>
              </a:rPr>
              <a:t>ตัวอย่าง</a:t>
            </a:r>
            <a:r>
              <a:rPr lang="th-TH" sz="2600" b="1" dirty="0">
                <a:latin typeface="TH K2D July8" pitchFamily="2" charset="-34"/>
                <a:cs typeface="TH K2D July8" pitchFamily="2" charset="-34"/>
              </a:rPr>
              <a:t>ข้อเสนอกรณี</a:t>
            </a:r>
            <a:r>
              <a:rPr lang="th-TH" sz="2600" b="1" u="sng" dirty="0">
                <a:latin typeface="TH K2D July8" pitchFamily="2" charset="-34"/>
                <a:cs typeface="TH K2D July8" pitchFamily="2" charset="-34"/>
              </a:rPr>
              <a:t>ไม่ตั้ง</a:t>
            </a:r>
            <a:r>
              <a:rPr lang="th-TH" sz="2600" b="1" dirty="0">
                <a:latin typeface="TH K2D July8" pitchFamily="2" charset="-34"/>
                <a:cs typeface="TH K2D July8" pitchFamily="2" charset="-34"/>
              </a:rPr>
              <a:t>คณะกรรมการสอบสวนทางวินัยอย่างไม่ร้ายแรง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A9054-BD79-E1D4-8034-362DDE2DE7B4}"/>
              </a:ext>
            </a:extLst>
          </p:cNvPr>
          <p:cNvSpPr txBox="1"/>
          <p:nvPr/>
        </p:nvSpPr>
        <p:spPr>
          <a:xfrm>
            <a:off x="727410" y="783949"/>
            <a:ext cx="7609487" cy="333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200" b="1" u="sng" dirty="0">
                <a:latin typeface="TH K2D July8" pitchFamily="2" charset="-34"/>
                <a:cs typeface="TH K2D July8" pitchFamily="2" charset="-34"/>
              </a:rPr>
              <a:t>ข้อเสนอ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(สำหรับเจ้าหน้าที่ที่เสนอเรื่องต่อ ผบ. ตาม ม.๕๗)</a:t>
            </a:r>
            <a:endParaRPr lang="th-TH" sz="2200" b="1" u="sng" dirty="0">
              <a:latin typeface="TH K2D July8" pitchFamily="2" charset="-34"/>
              <a:cs typeface="TH K2D July8" pitchFamily="2" charset="-34"/>
            </a:endParaRPr>
          </a:p>
          <a:p>
            <a:pPr algn="thaiDist">
              <a:lnSpc>
                <a:spcPct val="114000"/>
              </a:lnSpc>
              <a:spcAft>
                <a:spcPts val="600"/>
              </a:spcAft>
            </a:pP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     ๑. พฤติการณ์ของ.............................................เป็นความผิดทางวินัยอย่างไม่ร้ายแรง ฐานละทิ้งหน้าที่ราชการ ตามมาตรา ๘๒ (๕) แห่งพระราชบัญญัติระเบียบข้าราชการ   </a:t>
            </a:r>
            <a:r>
              <a:rPr lang="th-TH" sz="2200" b="1" dirty="0" err="1">
                <a:latin typeface="TH K2D July8" pitchFamily="2" charset="-34"/>
                <a:cs typeface="TH K2D July8" pitchFamily="2" charset="-34"/>
              </a:rPr>
              <a:t>พลเรือน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พ.ศ. ๒๕๕๑ เห็นควรดำเนินการสอบสวนทางวินัยโดยไม่ตั้งคณะกรรมการสอบสวน (กรณีไม่ตั้งคณะกรรมการสอบสวน)</a:t>
            </a:r>
          </a:p>
          <a:p>
            <a:pPr algn="thaiDist">
              <a:lnSpc>
                <a:spcPct val="114000"/>
              </a:lnSpc>
              <a:spcAft>
                <a:spcPts val="600"/>
              </a:spcAft>
            </a:pPr>
            <a:r>
              <a:rPr lang="th-TH" sz="2200" b="1" spc="-50" dirty="0">
                <a:latin typeface="TH K2D July8" pitchFamily="2" charset="-34"/>
                <a:cs typeface="TH K2D July8" pitchFamily="2" charset="-34"/>
              </a:rPr>
              <a:t>      ๒. เห็นควรให้นาย ก. นิติกรชำนาญการ ดำเนินการสอบสวนทางวินัยอย่างไม่ร้ายแรง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แก่...........................................ตามมาตรา ๙๒ แห่งพระราชบัญญัติระเบียบข้าราชการ</a:t>
            </a:r>
            <a:r>
              <a:rPr lang="th-TH" sz="2200" b="1" dirty="0" err="1">
                <a:latin typeface="TH K2D July8" pitchFamily="2" charset="-34"/>
                <a:cs typeface="TH K2D July8" pitchFamily="2" charset="-34"/>
              </a:rPr>
              <a:t>พลเรือน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พ.ศ. ๒๕๕๑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82467-C66A-0B88-AE5D-FD2A9790A780}"/>
              </a:ext>
            </a:extLst>
          </p:cNvPr>
          <p:cNvSpPr txBox="1"/>
          <p:nvPr/>
        </p:nvSpPr>
        <p:spPr>
          <a:xfrm>
            <a:off x="519960" y="4117682"/>
            <a:ext cx="8116483" cy="646331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800" b="1" u="sng" spc="-20" dirty="0">
                <a:latin typeface="TH K2D July8" pitchFamily="2" charset="-34"/>
                <a:cs typeface="TH K2D July8" pitchFamily="2" charset="-34"/>
              </a:rPr>
              <a:t>หมายเหตุ</a:t>
            </a:r>
            <a:r>
              <a:rPr lang="th-TH" sz="1800" b="1" spc="-20" dirty="0">
                <a:latin typeface="TH K2D July8" pitchFamily="2" charset="-34"/>
                <a:cs typeface="TH K2D July8" pitchFamily="2" charset="-34"/>
              </a:rPr>
              <a:t> การสอบสวนทางวินัยต้องกระทำโดยตัวบุคคล – กรณีมอบให้ดำเนินการสอบสวนทางวินัยอย่างไม่ร้ายแรง </a:t>
            </a:r>
            <a:r>
              <a:rPr lang="th-TH" sz="1800" b="1" dirty="0">
                <a:latin typeface="TH K2D July8" pitchFamily="2" charset="-34"/>
                <a:cs typeface="TH K2D July8" pitchFamily="2" charset="-34"/>
              </a:rPr>
              <a:t>จะต้องมอบให้บุคคลดำเนินการ ไม่ใช่สำนัก/กอง/ฝ่าย</a:t>
            </a:r>
          </a:p>
        </p:txBody>
      </p:sp>
      <p:pic>
        <p:nvPicPr>
          <p:cNvPr id="12" name="Picture 4" descr="Example - Free education icons">
            <a:extLst>
              <a:ext uri="{FF2B5EF4-FFF2-40B4-BE49-F238E27FC236}">
                <a16:creationId xmlns:a16="http://schemas.microsoft.com/office/drawing/2014/main" id="{1CEED903-1C66-99CA-0B58-E20A6925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453">
            <a:off x="8216670" y="5139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F1437-C401-69BB-77B9-9F971608B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3B5715-68A3-99A2-62EC-7DBD77FC3EE0}"/>
              </a:ext>
            </a:extLst>
          </p:cNvPr>
          <p:cNvSpPr txBox="1"/>
          <p:nvPr/>
        </p:nvSpPr>
        <p:spPr>
          <a:xfrm>
            <a:off x="357809" y="318052"/>
            <a:ext cx="8412479" cy="44845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FC6EB6D-C4FD-D060-E068-3E5AAE7C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185" y="472690"/>
            <a:ext cx="3157629" cy="576000"/>
          </a:xfr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vert="horz" wrap="square" lIns="99006" tIns="37133" rIns="99006" bIns="99006" rtlCol="0" anchor="ctr" anchorCtr="0">
            <a:noAutofit/>
          </a:bodyPr>
          <a:lstStyle/>
          <a:p>
            <a:pPr algn="ctr"/>
            <a:r>
              <a:rPr lang="th-TH" sz="30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หลักการ “การสอบสวน”</a:t>
            </a:r>
            <a:endParaRPr lang="en-GB" sz="30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B66D4-868F-C98C-C177-813DBBE7BC0E}"/>
              </a:ext>
            </a:extLst>
          </p:cNvPr>
          <p:cNvSpPr txBox="1"/>
          <p:nvPr/>
        </p:nvSpPr>
        <p:spPr>
          <a:xfrm>
            <a:off x="1374699" y="1461388"/>
            <a:ext cx="1008000" cy="523220"/>
          </a:xfrm>
          <a:prstGeom prst="rect">
            <a:avLst/>
          </a:prstGeom>
          <a:solidFill>
            <a:srgbClr val="FFA7A7"/>
          </a:solidFill>
        </p:spPr>
        <p:txBody>
          <a:bodyPr wrap="square" rtlCol="0">
            <a:spAutoFit/>
          </a:bodyPr>
          <a:lstStyle/>
          <a:p>
            <a:pPr algn="ctr" defTabSz="316520">
              <a:buClrTx/>
            </a:pPr>
            <a:r>
              <a:rPr lang="th-TH" sz="28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มีมูล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21DD1-2871-FE2F-404E-3F6E2468B263}"/>
              </a:ext>
            </a:extLst>
          </p:cNvPr>
          <p:cNvSpPr txBox="1"/>
          <p:nvPr/>
        </p:nvSpPr>
        <p:spPr>
          <a:xfrm>
            <a:off x="3464400" y="1433426"/>
            <a:ext cx="1348129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 defTabSz="316520">
              <a:buClrTx/>
            </a:pPr>
            <a:r>
              <a:rPr lang="th-TH" sz="28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สอบสวน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90679-1342-D08D-B51B-72F3DA1267B4}"/>
              </a:ext>
            </a:extLst>
          </p:cNvPr>
          <p:cNvSpPr/>
          <p:nvPr/>
        </p:nvSpPr>
        <p:spPr>
          <a:xfrm>
            <a:off x="5747982" y="1213846"/>
            <a:ext cx="2484846" cy="14856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</a:pPr>
            <a:endParaRPr lang="th-TH" sz="18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04450-1367-F3C3-269E-77A8A1794807}"/>
              </a:ext>
            </a:extLst>
          </p:cNvPr>
          <p:cNvSpPr txBox="1"/>
          <p:nvPr/>
        </p:nvSpPr>
        <p:spPr>
          <a:xfrm>
            <a:off x="5894230" y="1321862"/>
            <a:ext cx="12147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16520">
              <a:buClrTx/>
            </a:pPr>
            <a:r>
              <a:rPr lang="th-TH" sz="2400" b="1" kern="1200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ความจริง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8CB57-E525-E983-D2EA-EE4D3AFE966F}"/>
              </a:ext>
            </a:extLst>
          </p:cNvPr>
          <p:cNvSpPr txBox="1"/>
          <p:nvPr/>
        </p:nvSpPr>
        <p:spPr>
          <a:xfrm>
            <a:off x="6931983" y="2058987"/>
            <a:ext cx="10946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16520">
              <a:buClrTx/>
            </a:pPr>
            <a:r>
              <a:rPr lang="th-TH" sz="2400" b="1" kern="1200" dirty="0">
                <a:latin typeface="TH K2D July8" panose="02000506000000020004" pitchFamily="2" charset="-34"/>
                <a:cs typeface="TH K2D July8" panose="02000506000000020004" pitchFamily="2" charset="-34"/>
              </a:rPr>
              <a:t>ยุติธรรม</a:t>
            </a:r>
          </a:p>
        </p:txBody>
      </p:sp>
      <p:sp>
        <p:nvSpPr>
          <p:cNvPr id="13" name="Rectangle 1026">
            <a:extLst>
              <a:ext uri="{FF2B5EF4-FFF2-40B4-BE49-F238E27FC236}">
                <a16:creationId xmlns:a16="http://schemas.microsoft.com/office/drawing/2014/main" id="{23141EB4-6EB0-D1D6-4FA6-E7B4991DEB1A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2643759"/>
            <a:ext cx="4392000" cy="54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/>
            <a:r>
              <a:rPr lang="th-TH" altLang="th-TH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การดำเนินการทางวินัย</a:t>
            </a:r>
            <a:r>
              <a:rPr lang="th-TH" altLang="th-TH" u="sng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ต้อง</a:t>
            </a:r>
            <a:r>
              <a:rPr lang="th-TH" altLang="th-TH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มีการ </a:t>
            </a:r>
            <a:r>
              <a:rPr lang="th-TH" altLang="th-TH" kern="1200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“สอบสวน”</a:t>
            </a:r>
          </a:p>
        </p:txBody>
      </p:sp>
      <p:sp>
        <p:nvSpPr>
          <p:cNvPr id="14" name="Rectangle 1027">
            <a:extLst>
              <a:ext uri="{FF2B5EF4-FFF2-40B4-BE49-F238E27FC236}">
                <a16:creationId xmlns:a16="http://schemas.microsoft.com/office/drawing/2014/main" id="{37602588-ED66-9B13-BF45-5D0AAC6D85E1}"/>
              </a:ext>
            </a:extLst>
          </p:cNvPr>
          <p:cNvSpPr txBox="1">
            <a:spLocks noChangeArrowheads="1"/>
          </p:cNvSpPr>
          <p:nvPr/>
        </p:nvSpPr>
        <p:spPr>
          <a:xfrm>
            <a:off x="705679" y="3543838"/>
            <a:ext cx="2016945" cy="1069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52754" indent="0" algn="ctr" defTabSz="316520">
              <a:spcBef>
                <a:spcPts val="415"/>
              </a:spcBef>
              <a:buNone/>
            </a:pPr>
            <a:r>
              <a:rPr lang="th-TH" altLang="th-TH" sz="22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ต้องมีการกล่าวหา</a:t>
            </a:r>
            <a:r>
              <a:rPr lang="en-US" altLang="th-TH" sz="22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th-TH" altLang="th-TH" sz="2200" b="1" kern="12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52754" indent="0" algn="ctr" defTabSz="316520">
              <a:spcBef>
                <a:spcPts val="415"/>
              </a:spcBef>
              <a:buNone/>
            </a:pPr>
            <a:r>
              <a:rPr lang="th-TH" altLang="th-TH" sz="22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และแจ้งข้อกล่าวหา</a:t>
            </a:r>
          </a:p>
        </p:txBody>
      </p:sp>
      <p:sp>
        <p:nvSpPr>
          <p:cNvPr id="15" name="Rectangle 1027">
            <a:extLst>
              <a:ext uri="{FF2B5EF4-FFF2-40B4-BE49-F238E27FC236}">
                <a16:creationId xmlns:a16="http://schemas.microsoft.com/office/drawing/2014/main" id="{F37C63B2-2397-579B-9369-E444AC950130}"/>
              </a:ext>
            </a:extLst>
          </p:cNvPr>
          <p:cNvSpPr txBox="1">
            <a:spLocks noChangeArrowheads="1"/>
          </p:cNvSpPr>
          <p:nvPr/>
        </p:nvSpPr>
        <p:spPr>
          <a:xfrm>
            <a:off x="3537698" y="3557828"/>
            <a:ext cx="2143438" cy="1014382"/>
          </a:xfrm>
          <a:prstGeom prst="rect">
            <a:avLst/>
          </a:prstGeom>
          <a:solidFill>
            <a:srgbClr val="F9CBD4"/>
          </a:solidFill>
          <a:ln w="19050">
            <a:noFill/>
            <a:miter lim="800000"/>
            <a:headEnd/>
            <a:tailEnd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52754" indent="0" algn="ctr" defTabSz="316520">
              <a:spcBef>
                <a:spcPts val="415"/>
              </a:spcBef>
              <a:buNone/>
            </a:pPr>
            <a:r>
              <a:rPr lang="th-TH" altLang="th-TH" sz="22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สรุปพยานหลักฐาน</a:t>
            </a:r>
          </a:p>
          <a:p>
            <a:pPr marL="52754" indent="0" algn="ctr" defTabSz="316520">
              <a:spcBef>
                <a:spcPts val="415"/>
              </a:spcBef>
              <a:buNone/>
            </a:pPr>
            <a:r>
              <a:rPr lang="th-TH" altLang="th-TH" sz="22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ที่สนับสนุนข้อกล่าวหา</a:t>
            </a:r>
          </a:p>
        </p:txBody>
      </p:sp>
      <p:sp>
        <p:nvSpPr>
          <p:cNvPr id="16" name="Rectangle 1027">
            <a:extLst>
              <a:ext uri="{FF2B5EF4-FFF2-40B4-BE49-F238E27FC236}">
                <a16:creationId xmlns:a16="http://schemas.microsoft.com/office/drawing/2014/main" id="{8EF1BA94-EC0F-C8F8-6F12-782CCE301A09}"/>
              </a:ext>
            </a:extLst>
          </p:cNvPr>
          <p:cNvSpPr txBox="1">
            <a:spLocks noChangeArrowheads="1"/>
          </p:cNvSpPr>
          <p:nvPr/>
        </p:nvSpPr>
        <p:spPr>
          <a:xfrm>
            <a:off x="6449214" y="3532829"/>
            <a:ext cx="2087762" cy="1014382"/>
          </a:xfrm>
          <a:prstGeom prst="rect">
            <a:avLst/>
          </a:prstGeom>
          <a:solidFill>
            <a:srgbClr val="C4E59F"/>
          </a:solidFill>
          <a:ln w="19050">
            <a:noFill/>
            <a:miter lim="800000"/>
            <a:headEnd/>
            <a:tailEnd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52754" indent="0" algn="ctr" defTabSz="316520">
              <a:spcBef>
                <a:spcPts val="415"/>
              </a:spcBef>
              <a:buNone/>
            </a:pPr>
            <a:r>
              <a:rPr lang="th-TH" altLang="th-TH" sz="22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ต้องให้โอกาส</a:t>
            </a:r>
          </a:p>
          <a:p>
            <a:pPr marL="52754" indent="0" algn="ctr" defTabSz="316520">
              <a:spcBef>
                <a:spcPts val="415"/>
              </a:spcBef>
              <a:buNone/>
            </a:pPr>
            <a:r>
              <a:rPr lang="th-TH" altLang="th-TH" sz="2200" b="1" kern="12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ผู้ถูกกล่าวหาชี้แจง</a:t>
            </a:r>
          </a:p>
        </p:txBody>
      </p:sp>
      <p:pic>
        <p:nvPicPr>
          <p:cNvPr id="17" name="Picture 2" descr="50+ Telling The Truth Stock Illustrations, Royalty-Free Vector Graphics &amp;  Clip Art - iStock | Not telling the truth">
            <a:extLst>
              <a:ext uri="{FF2B5EF4-FFF2-40B4-BE49-F238E27FC236}">
                <a16:creationId xmlns:a16="http://schemas.microsoft.com/office/drawing/2014/main" id="{BF1E674A-9757-2612-5FC9-2F5A7198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37" y="137709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age 5 | Justice Cartoon Images - Free Download on Freepik">
            <a:extLst>
              <a:ext uri="{FF2B5EF4-FFF2-40B4-BE49-F238E27FC236}">
                <a16:creationId xmlns:a16="http://schemas.microsoft.com/office/drawing/2014/main" id="{157931B0-08BF-48B8-58E9-E9F420D8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30" y="1961836"/>
            <a:ext cx="540000" cy="4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llustration vector graphic cartoon character of list of rules | Premium  Vector">
            <a:extLst>
              <a:ext uri="{FF2B5EF4-FFF2-40B4-BE49-F238E27FC236}">
                <a16:creationId xmlns:a16="http://schemas.microsoft.com/office/drawing/2014/main" id="{D701182A-8109-E467-5202-02BCC297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2" y="34091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8">
            <a:extLst>
              <a:ext uri="{FF2B5EF4-FFF2-40B4-BE49-F238E27FC236}">
                <a16:creationId xmlns:a16="http://schemas.microsoft.com/office/drawing/2014/main" id="{49BA73A8-129E-E3AE-4E32-EF3A876C4426}"/>
              </a:ext>
            </a:extLst>
          </p:cNvPr>
          <p:cNvSpPr/>
          <p:nvPr/>
        </p:nvSpPr>
        <p:spPr>
          <a:xfrm>
            <a:off x="2872668" y="1557545"/>
            <a:ext cx="146712" cy="283264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>
              <a:buClrTx/>
            </a:pPr>
            <a:endParaRPr lang="th-TH" sz="1246" kern="1200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Arrow: Right 18">
            <a:extLst>
              <a:ext uri="{FF2B5EF4-FFF2-40B4-BE49-F238E27FC236}">
                <a16:creationId xmlns:a16="http://schemas.microsoft.com/office/drawing/2014/main" id="{2C459273-EE0A-8066-0551-2C19DCF38A72}"/>
              </a:ext>
            </a:extLst>
          </p:cNvPr>
          <p:cNvSpPr/>
          <p:nvPr/>
        </p:nvSpPr>
        <p:spPr>
          <a:xfrm>
            <a:off x="5198779" y="1574300"/>
            <a:ext cx="146712" cy="283264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>
              <a:buClrTx/>
            </a:pPr>
            <a:endParaRPr lang="th-TH" sz="1246" kern="1200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A4F413-3072-EBD1-DDF6-F5E8FE0B9547}"/>
              </a:ext>
            </a:extLst>
          </p:cNvPr>
          <p:cNvCxnSpPr/>
          <p:nvPr/>
        </p:nvCxnSpPr>
        <p:spPr>
          <a:xfrm flipV="1">
            <a:off x="1753576" y="3358834"/>
            <a:ext cx="57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EA5E31-0D39-72B2-84CE-55D09B375804}"/>
              </a:ext>
            </a:extLst>
          </p:cNvPr>
          <p:cNvCxnSpPr>
            <a:cxnSpLocks/>
          </p:cNvCxnSpPr>
          <p:nvPr/>
        </p:nvCxnSpPr>
        <p:spPr>
          <a:xfrm>
            <a:off x="1753576" y="3363838"/>
            <a:ext cx="0" cy="18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B70046-863D-A193-B26E-D4CF3E244933}"/>
              </a:ext>
            </a:extLst>
          </p:cNvPr>
          <p:cNvCxnSpPr/>
          <p:nvPr/>
        </p:nvCxnSpPr>
        <p:spPr>
          <a:xfrm>
            <a:off x="7512096" y="3358834"/>
            <a:ext cx="0" cy="18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87A820-A85C-4F03-94A0-726680CB44B8}"/>
              </a:ext>
            </a:extLst>
          </p:cNvPr>
          <p:cNvCxnSpPr/>
          <p:nvPr/>
        </p:nvCxnSpPr>
        <p:spPr>
          <a:xfrm>
            <a:off x="4609417" y="3366492"/>
            <a:ext cx="0" cy="18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94659-2A6C-21E9-0BC5-B51D1699F187}"/>
              </a:ext>
            </a:extLst>
          </p:cNvPr>
          <p:cNvCxnSpPr>
            <a:cxnSpLocks/>
          </p:cNvCxnSpPr>
          <p:nvPr/>
        </p:nvCxnSpPr>
        <p:spPr>
          <a:xfrm>
            <a:off x="6156176" y="3003798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6C0371-85B2-F680-E56C-F36A5356CA3E}"/>
              </a:ext>
            </a:extLst>
          </p:cNvPr>
          <p:cNvSpPr txBox="1"/>
          <p:nvPr/>
        </p:nvSpPr>
        <p:spPr>
          <a:xfrm>
            <a:off x="580445" y="477078"/>
            <a:ext cx="7983110" cy="42300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73C6F29-5E1C-8DDB-9233-D182ADD1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637" y="574304"/>
            <a:ext cx="1800000" cy="525906"/>
          </a:xfr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vert="horz" wrap="square" lIns="99006" tIns="37133" rIns="99006" bIns="99006" rtlCol="0" anchor="t" anchorCtr="0"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การสอบสวน</a:t>
            </a:r>
            <a:endParaRPr lang="en-GB" sz="2800" b="1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0F0BA36-8BD3-EF12-291A-041EC6A23A34}"/>
              </a:ext>
            </a:extLst>
          </p:cNvPr>
          <p:cNvSpPr txBox="1">
            <a:spLocks/>
          </p:cNvSpPr>
          <p:nvPr/>
        </p:nvSpPr>
        <p:spPr>
          <a:xfrm>
            <a:off x="1449405" y="1753993"/>
            <a:ext cx="2520000" cy="576000"/>
          </a:xfrm>
          <a:prstGeom prst="rect">
            <a:avLst/>
          </a:prstGeom>
          <a:solidFill>
            <a:srgbClr val="92D050">
              <a:alpha val="54000"/>
            </a:srgbClr>
          </a:solidFill>
          <a:ln>
            <a:noFill/>
          </a:ln>
          <a:effectLst/>
        </p:spPr>
        <p:txBody>
          <a:bodyPr spcFirstLastPara="1" vert="horz" wrap="square" lIns="99006" tIns="37133" rIns="99006" bIns="99006" rtlCol="0" anchor="ctr" anchorCtr="0">
            <a:noAutofit/>
          </a:bodyPr>
          <a:lstStyle/>
          <a:p>
            <a:pPr algn="ctr" defTabSz="316520" latinLnBrk="0">
              <a:buSzPts val="2400"/>
              <a:defRPr/>
            </a:pPr>
            <a:r>
              <a:rPr lang="th-TH" sz="2600" b="1" dirty="0">
                <a:ln w="3175" cmpd="sng">
                  <a:noFill/>
                </a:ln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๓ ไม่ร้ายแรง</a:t>
            </a:r>
            <a:endParaRPr lang="en-GB" sz="2600" b="1" dirty="0">
              <a:ln w="3175" cmpd="sng">
                <a:noFill/>
              </a:ln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E2D6945-57EA-C110-1375-3F30C2D75BF1}"/>
              </a:ext>
            </a:extLst>
          </p:cNvPr>
          <p:cNvSpPr txBox="1">
            <a:spLocks/>
          </p:cNvSpPr>
          <p:nvPr/>
        </p:nvSpPr>
        <p:spPr>
          <a:xfrm>
            <a:off x="5267745" y="1775439"/>
            <a:ext cx="2340000" cy="576000"/>
          </a:xfrm>
          <a:prstGeom prst="rect">
            <a:avLst/>
          </a:prstGeom>
          <a:solidFill>
            <a:srgbClr val="FF5353">
              <a:alpha val="53725"/>
            </a:srgbClr>
          </a:solidFill>
          <a:ln>
            <a:noFill/>
          </a:ln>
          <a:effectLst/>
        </p:spPr>
        <p:txBody>
          <a:bodyPr spcFirstLastPara="1" vert="horz" wrap="square" lIns="99006" tIns="37133" rIns="99006" bIns="99006" rtlCol="0" anchor="ctr" anchorCtr="0">
            <a:noAutofit/>
          </a:bodyPr>
          <a:lstStyle/>
          <a:p>
            <a:pPr algn="ctr" defTabSz="316520" latinLnBrk="0">
              <a:buSzPts val="2400"/>
              <a:defRPr/>
            </a:pPr>
            <a:r>
              <a:rPr lang="th-TH" sz="2600" b="1" dirty="0">
                <a:ln w="3175" cmpd="sng">
                  <a:noFill/>
                </a:ln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๔ ร้ายแรง</a:t>
            </a:r>
            <a:endParaRPr lang="en-GB" sz="2600" b="1" dirty="0">
              <a:ln w="3175" cmpd="sng">
                <a:noFill/>
              </a:ln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E2C6F3E1-84ED-B0EA-14D1-2F162F53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00" y="2540106"/>
            <a:ext cx="4076363" cy="14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ไม่ตั้งคณะกรรมการสอบสวน</a:t>
            </a:r>
            <a:r>
              <a:rPr lang="th-TH" altLang="th-TH" sz="2400" b="1" u="sng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ก็ได้</a:t>
            </a:r>
            <a:b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</a:t>
            </a:r>
            <a:r>
              <a:rPr lang="en-US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แจ้งข้อกล่าวหาและสรุปพยานหลักฐาน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ให้โอกาสผู้ถูกกล่าวหาชี้แจง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513456F-DEA9-DE23-3C49-5FB8F74A2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745" y="2540106"/>
            <a:ext cx="2286000" cy="91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ตั้งคณะกรรมการ</a:t>
            </a:r>
            <a:b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ขึ้นทำการสอบสวน</a:t>
            </a:r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6226FEC5-E57C-69EC-9904-66A6F94C7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637" y="1093741"/>
            <a:ext cx="0" cy="3002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83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Line 15">
            <a:extLst>
              <a:ext uri="{FF2B5EF4-FFF2-40B4-BE49-F238E27FC236}">
                <a16:creationId xmlns:a16="http://schemas.microsoft.com/office/drawing/2014/main" id="{6FEB7B0B-20F3-0945-A4A4-B4BFFB1BF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3561" y="1393993"/>
            <a:ext cx="37541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83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F31BB39D-89F4-E952-F770-5EF05E4C7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3561" y="1393993"/>
            <a:ext cx="0" cy="36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83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487087B0-2A7A-7CF7-5815-4E60A6ECA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745" y="1393993"/>
            <a:ext cx="0" cy="375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83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5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7F801BF0-86A3-DA99-A87F-5400C790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69" y="3606479"/>
            <a:ext cx="1353892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AE7BA3-7B96-2050-9B15-0DA7A21A0F32}"/>
              </a:ext>
            </a:extLst>
          </p:cNvPr>
          <p:cNvSpPr txBox="1"/>
          <p:nvPr/>
        </p:nvSpPr>
        <p:spPr>
          <a:xfrm>
            <a:off x="326380" y="946205"/>
            <a:ext cx="8587032" cy="31805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167971-3A20-E4E8-ADBC-D3A809C01B5B}"/>
              </a:ext>
            </a:extLst>
          </p:cNvPr>
          <p:cNvSpPr txBox="1">
            <a:spLocks/>
          </p:cNvSpPr>
          <p:nvPr/>
        </p:nvSpPr>
        <p:spPr>
          <a:xfrm>
            <a:off x="2300872" y="184727"/>
            <a:ext cx="4320000" cy="537438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  <a:effectLst/>
        </p:spPr>
        <p:txBody>
          <a:bodyPr spcFirstLastPara="1" vert="horz" wrap="square" lIns="99006" tIns="37133" rIns="99006" bIns="99006" rtlCol="0" anchor="ctr" anchorCtr="0">
            <a:noAutofit/>
          </a:bodyPr>
          <a:lstStyle/>
          <a:p>
            <a:pPr algn="ctr" defTabSz="316520" latinLnBrk="0">
              <a:buSzPts val="2400"/>
              <a:defRPr/>
            </a:pPr>
            <a:r>
              <a:rPr lang="th-TH" sz="2800" b="1" dirty="0">
                <a:ln w="3175" cmpd="sng">
                  <a:noFill/>
                </a:ln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การสอบสวนทางวินัยอย่างไม่ร้ายแรง</a:t>
            </a:r>
            <a:endParaRPr lang="en-GB" sz="2800" b="1" dirty="0">
              <a:ln w="3175" cmpd="sng">
                <a:noFill/>
              </a:ln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C12625B-D3AD-DDF7-B8D6-E315C523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46" y="983265"/>
            <a:ext cx="8361307" cy="2026755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thaiDist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20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   </a:t>
            </a:r>
            <a:r>
              <a:rPr lang="th-TH" altLang="th-TH" sz="2000" b="1" u="sng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มาตรา ๙๒ วรรคหนึ่ง</a:t>
            </a: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ในกรณีที่ผลการสืบสวนหรือพิจารณาตามมาตรา ๙๑ </a:t>
            </a:r>
            <a:r>
              <a:rPr lang="th-TH" altLang="th-TH" sz="2000" b="1" spc="-3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ปรากฏว่ามีมูล         ถ้าความผิดนั้นมิใช่เป็นความผิดวินัยอย่างร้ายแรง และ</a:t>
            </a:r>
            <a:r>
              <a:rPr lang="th-TH" altLang="th-TH" sz="2000" b="1" spc="-30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ได้แจ้งข้อกล่าวหา</a:t>
            </a:r>
            <a:r>
              <a:rPr lang="th-TH" altLang="th-TH" sz="20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และสรุปพยานหลักฐานให้         ผู้ถูกกล่าวหาทราบ พร้อมทั้งรับฟังคำชี้แจงของผู้ถูกกล่าวหา</a:t>
            </a: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แล้ว ผู้บังคับบัญชาซึ่งมีอำนาจสั่งบรรจุ      ตามมาตรา ๕๗ เห็นว่าผู้ถูกกล่าวหาได้กระทำผิดตามข้อกล่าวหา ให้ผู้บังคับบัญชาสั่งลงโทษตามควร     แก่กรณี</a:t>
            </a:r>
            <a:r>
              <a:rPr lang="th-TH" altLang="th-TH" sz="20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โดยไม่ตั้งคณะกรรมการสอบสวนก็ได้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06D6819-03C2-D275-C13D-A5DA0950D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46" y="2876355"/>
            <a:ext cx="8491238" cy="1250372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thaiDist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1900" b="1" spc="-30" dirty="0">
                <a:latin typeface="TH K2D July8" panose="02000506000000020004" pitchFamily="2" charset="-34"/>
                <a:cs typeface="TH K2D July8" panose="02000506000000020004" pitchFamily="2" charset="-34"/>
              </a:rPr>
              <a:t>    </a:t>
            </a:r>
            <a:r>
              <a:rPr lang="th-TH" altLang="th-TH" sz="2000" b="1" u="sng" spc="-3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 ๑๐ วรรคหนึ่ง</a:t>
            </a:r>
            <a:r>
              <a:rPr lang="th-TH" altLang="th-TH" sz="2000" b="1" spc="-3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ในการดำเนินการตามข้อ ๙ (กรณีไม่ตั้งคณะกรรมการสอบสวน) ต้อง</a:t>
            </a:r>
            <a:r>
              <a:rPr lang="th-TH" altLang="th-TH" sz="2000" b="1" spc="-30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แจ้งข้อกล่าวหา</a:t>
            </a:r>
            <a:r>
              <a:rPr lang="th-TH" altLang="th-TH" sz="20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และสรุปพยานหลักฐานที่สนับสนุนข้อกล่าวหาให้ผู้ถูกกล่าวหาทราบ และต้องให้โอกาสผู้ถูกกล่าวหาได้ชี้แจงแก้ข้อกล่าวหา</a:t>
            </a: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ภายในระยะเวลาที่กำหนด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E4DEE11-E18F-99C7-3F22-D7370290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59" y="4276205"/>
            <a:ext cx="8426273" cy="709131"/>
          </a:xfrm>
          <a:prstGeom prst="rect">
            <a:avLst/>
          </a:prstGeom>
          <a:solidFill>
            <a:srgbClr val="FCE8EC"/>
          </a:solidFill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thaiDist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1800" b="1" u="sng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สาระสำคัญ</a:t>
            </a:r>
            <a:r>
              <a:rPr lang="th-TH" alt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- ต้องมีการสอบสวน โดยการรวบรวมพยานหลักฐาน + แจ้งข้อกล่าวหาและสรุปพยานหลักฐาน         ให้ผู้ถูกกล่าวหาทราบ + รับฟังคำชี้แจงของผู้ถูกกล่าวหา รวมทั้งรวบรวมพยานหลักฐานตามที่ผู้ถูกกล่าวหากล่าวอ้าง </a:t>
            </a:r>
          </a:p>
        </p:txBody>
      </p:sp>
      <p:pic>
        <p:nvPicPr>
          <p:cNvPr id="9" name="Picture 4" descr="Law book png Vectors - Download Free High-Quality Vectors from Freepik |  Freepik">
            <a:extLst>
              <a:ext uri="{FF2B5EF4-FFF2-40B4-BE49-F238E27FC236}">
                <a16:creationId xmlns:a16="http://schemas.microsoft.com/office/drawing/2014/main" id="{FF250483-D034-7282-6ECD-9DE916A6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29" y="184727"/>
            <a:ext cx="59821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EEC8FD2E-9275-9F99-042A-CCAA0F253CCD}"/>
              </a:ext>
            </a:extLst>
          </p:cNvPr>
          <p:cNvSpPr/>
          <p:nvPr/>
        </p:nvSpPr>
        <p:spPr>
          <a:xfrm>
            <a:off x="652006" y="3688514"/>
            <a:ext cx="6599583" cy="1250860"/>
          </a:xfrm>
          <a:prstGeom prst="rect">
            <a:avLst/>
          </a:prstGeom>
          <a:solidFill>
            <a:srgbClr val="FFE7E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4267" tIns="37133" rIns="74267" bIns="37133" anchor="ctr"/>
          <a:lstStyle/>
          <a:p>
            <a:pPr defTabSz="316520" latinLnBrk="0">
              <a:lnSpc>
                <a:spcPct val="110000"/>
              </a:lnSpc>
              <a:defRPr/>
            </a:pPr>
            <a:r>
              <a:rPr lang="th-TH" sz="1600" b="1" dirty="0">
                <a:solidFill>
                  <a:srgbClr val="040404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 </a:t>
            </a:r>
            <a:r>
              <a:rPr lang="th-TH" sz="1600" b="1" u="sng" dirty="0">
                <a:solidFill>
                  <a:srgbClr val="040404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หลักการใหม่</a:t>
            </a:r>
          </a:p>
          <a:p>
            <a:pPr defTabSz="316520" latinLnBrk="0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 &gt;</a:t>
            </a: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กำหนดระยะเวลาเร่งรัด</a:t>
            </a:r>
          </a:p>
          <a:p>
            <a:pPr defTabSz="316520" latinLnBrk="0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 &gt;</a:t>
            </a: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นำหลักเรื่องสอบร้ายแรงมาใช้บังคับโดยอนุโลม เช่น องค์ประกอบ + คุณสมบัติกรรมการสอบสวน </a:t>
            </a:r>
          </a:p>
          <a:p>
            <a:pPr defTabSz="316520" latinLnBrk="0">
              <a:lnSpc>
                <a:spcPct val="110000"/>
              </a:lnSpc>
              <a:defRPr/>
            </a:pP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   (</a:t>
            </a:r>
            <a:r>
              <a:rPr lang="th-TH" sz="1600" b="1" u="sng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เว้น</a:t>
            </a: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กรรมการเป็นนิติกร/ผู้จบกฎหมาย ฯลฯ) การคัดค้าน เป็นต้น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8142E56F-7913-7287-5765-5EC8EF8E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01" y="277465"/>
            <a:ext cx="8460000" cy="47510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๓ การดำเนินการกรณีมีมูลที่ควรกล่าวหาว่ากระทำผิดวินัยอย่างไม่ร้ายแรง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B0DF5C-7137-91ED-DB16-0B140C8F6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53112"/>
              </p:ext>
            </p:extLst>
          </p:nvPr>
        </p:nvGraphicFramePr>
        <p:xfrm>
          <a:off x="299526" y="1040715"/>
          <a:ext cx="8544948" cy="23596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7228">
                  <a:extLst>
                    <a:ext uri="{9D8B030D-6E8A-4147-A177-3AD203B41FA5}">
                      <a16:colId xmlns:a16="http://schemas.microsoft.com/office/drawing/2014/main" val="283963440"/>
                    </a:ext>
                  </a:extLst>
                </a:gridCol>
                <a:gridCol w="2609404">
                  <a:extLst>
                    <a:ext uri="{9D8B030D-6E8A-4147-A177-3AD203B41FA5}">
                      <a16:colId xmlns:a16="http://schemas.microsoft.com/office/drawing/2014/main" val="2627463856"/>
                    </a:ext>
                  </a:extLst>
                </a:gridCol>
                <a:gridCol w="2848316">
                  <a:extLst>
                    <a:ext uri="{9D8B030D-6E8A-4147-A177-3AD203B41FA5}">
                      <a16:colId xmlns:a16="http://schemas.microsoft.com/office/drawing/2014/main" val="1576867054"/>
                    </a:ext>
                  </a:extLst>
                </a:gridCol>
              </a:tblGrid>
              <a:tr h="60940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วิธีการ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 anchor="ctr">
                    <a:solidFill>
                      <a:srgbClr val="6DA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ระยะเวลา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 anchor="ctr">
                    <a:solidFill>
                      <a:srgbClr val="6DA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การดำเนินการ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 anchor="ctr">
                    <a:solidFill>
                      <a:srgbClr val="6DA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23571"/>
                  </a:ext>
                </a:extLst>
              </a:tr>
              <a:tr h="54312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 สอบสวนเอง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ดำเนินการ ๔๕ วัน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200"/>
                        </a:spcBef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- แจ้งข้อกล่าวหา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- สรุปพยานหลักฐาน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- รับฟังคำชี้แจง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75050236"/>
                  </a:ext>
                </a:extLst>
              </a:tr>
              <a:tr h="56940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 สั่งการให้สอบสวน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39599"/>
                  </a:ext>
                </a:extLst>
              </a:tr>
              <a:tr h="637717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 แต่งตั้ง คกก.สอบสวน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ดำเนินการ ๖๐ วัน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95094"/>
                  </a:ext>
                </a:extLst>
              </a:tr>
            </a:tbl>
          </a:graphicData>
        </a:graphic>
      </p:graphicFrame>
      <p:pic>
        <p:nvPicPr>
          <p:cNvPr id="8" name="Picture 7" descr="Illustration vector graphic cartoon character of list of rules | Premium  Vector">
            <a:extLst>
              <a:ext uri="{FF2B5EF4-FFF2-40B4-BE49-F238E27FC236}">
                <a16:creationId xmlns:a16="http://schemas.microsoft.com/office/drawing/2014/main" id="{B190AE24-A20A-FBA4-86CB-ADA93F18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80" y="378603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3B4F3-A403-19D2-2E8E-AC3951F28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36CEBF0-5AFF-0252-FCB5-7093A1E5D99A}"/>
              </a:ext>
            </a:extLst>
          </p:cNvPr>
          <p:cNvSpPr txBox="1"/>
          <p:nvPr/>
        </p:nvSpPr>
        <p:spPr>
          <a:xfrm>
            <a:off x="135172" y="70641"/>
            <a:ext cx="8881607" cy="50022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B9D9D2F-9153-41FA-BB78-893A033E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58" y="203287"/>
            <a:ext cx="4887397" cy="475101"/>
          </a:xfrm>
          <a:prstGeom prst="rect">
            <a:avLst/>
          </a:prstGeom>
          <a:solidFill>
            <a:srgbClr val="43CEFF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4267" tIns="37133" rIns="74267" bIns="37133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defRPr/>
            </a:pPr>
            <a:r>
              <a:rPr lang="th-TH" sz="2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การดำเนินการทางวินัยอย่างไม่ร้ายแรง (ม.๙๒)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67330-DF43-FD40-AE29-E16028D61C35}"/>
              </a:ext>
            </a:extLst>
          </p:cNvPr>
          <p:cNvCxnSpPr>
            <a:cxnSpLocks/>
          </p:cNvCxnSpPr>
          <p:nvPr/>
        </p:nvCxnSpPr>
        <p:spPr>
          <a:xfrm>
            <a:off x="1919280" y="885981"/>
            <a:ext cx="428676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ine 70">
            <a:extLst>
              <a:ext uri="{FF2B5EF4-FFF2-40B4-BE49-F238E27FC236}">
                <a16:creationId xmlns:a16="http://schemas.microsoft.com/office/drawing/2014/main" id="{54D9742B-093C-C08C-503E-4BBB76B2A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79" y="885981"/>
            <a:ext cx="0" cy="180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67" tIns="37133" rIns="74267" bIns="37133"/>
          <a:lstStyle/>
          <a:p>
            <a:pPr defTabSz="316520" latinLnBrk="0"/>
            <a:endParaRPr lang="en-GB" sz="969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CFB8149-134F-22B9-12CA-F8DBEFDE1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694" y="1099603"/>
            <a:ext cx="2975350" cy="444323"/>
          </a:xfrm>
          <a:prstGeom prst="rect">
            <a:avLst/>
          </a:prstGeom>
          <a:solidFill>
            <a:srgbClr val="FFCD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4267" tIns="37133" rIns="74267" bIns="37133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แต่งตั้งคณะกรรมการสอบสวน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E4E88BB-3446-4990-22F6-98554414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338" y="1768380"/>
            <a:ext cx="1684589" cy="351990"/>
          </a:xfrm>
          <a:prstGeom prst="rect">
            <a:avLst/>
          </a:prstGeom>
          <a:noFill/>
          <a:ln>
            <a:noFill/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4267" tIns="37133" rIns="74267" bIns="37133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ดำเนินการ ๔๕ วัน</a:t>
            </a:r>
          </a:p>
        </p:txBody>
      </p:sp>
      <p:sp>
        <p:nvSpPr>
          <p:cNvPr id="7" name="Line 70">
            <a:extLst>
              <a:ext uri="{FF2B5EF4-FFF2-40B4-BE49-F238E27FC236}">
                <a16:creationId xmlns:a16="http://schemas.microsoft.com/office/drawing/2014/main" id="{4939CA2C-15B6-2F29-6C12-1524C8787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6048" y="885981"/>
            <a:ext cx="0" cy="180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67" tIns="37133" rIns="74267" bIns="37133"/>
          <a:lstStyle/>
          <a:p>
            <a:pPr defTabSz="316520" latinLnBrk="0"/>
            <a:endParaRPr lang="en-GB" sz="969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EFB12C20-D246-3A24-369C-BD682FE2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472" y="1713689"/>
            <a:ext cx="1684589" cy="351990"/>
          </a:xfrm>
          <a:prstGeom prst="rect">
            <a:avLst/>
          </a:prstGeom>
          <a:noFill/>
          <a:ln>
            <a:noFill/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4267" tIns="37133" rIns="74267" bIns="37133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ดำเนินการ ๖๐ วัน</a:t>
            </a:r>
          </a:p>
        </p:txBody>
      </p:sp>
      <p:sp>
        <p:nvSpPr>
          <p:cNvPr id="9" name="Line 70">
            <a:extLst>
              <a:ext uri="{FF2B5EF4-FFF2-40B4-BE49-F238E27FC236}">
                <a16:creationId xmlns:a16="http://schemas.microsoft.com/office/drawing/2014/main" id="{C22E94D1-4D77-6F5E-BCB7-CF423F215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5857" y="683504"/>
            <a:ext cx="0" cy="180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67" tIns="37133" rIns="74267" bIns="37133"/>
          <a:lstStyle/>
          <a:p>
            <a:pPr defTabSz="316520" latinLnBrk="0"/>
            <a:endParaRPr lang="en-GB" sz="969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Line 70">
            <a:extLst>
              <a:ext uri="{FF2B5EF4-FFF2-40B4-BE49-F238E27FC236}">
                <a16:creationId xmlns:a16="http://schemas.microsoft.com/office/drawing/2014/main" id="{57326FCA-BCF1-7FE0-1751-BBA0993E5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369" y="1592877"/>
            <a:ext cx="0" cy="19938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67" tIns="37133" rIns="74267" bIns="37133"/>
          <a:lstStyle/>
          <a:p>
            <a:pPr defTabSz="316520" latinLnBrk="0"/>
            <a:endParaRPr lang="en-GB" sz="969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Line 70">
            <a:extLst>
              <a:ext uri="{FF2B5EF4-FFF2-40B4-BE49-F238E27FC236}">
                <a16:creationId xmlns:a16="http://schemas.microsoft.com/office/drawing/2014/main" id="{A5204762-D2A8-3400-C80D-3C00DCB555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0242" y="1561645"/>
            <a:ext cx="0" cy="230463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67" tIns="37133" rIns="74267" bIns="37133"/>
          <a:lstStyle/>
          <a:p>
            <a:pPr defTabSz="316520" latinLnBrk="0"/>
            <a:endParaRPr lang="en-GB" sz="969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Line 70">
            <a:extLst>
              <a:ext uri="{FF2B5EF4-FFF2-40B4-BE49-F238E27FC236}">
                <a16:creationId xmlns:a16="http://schemas.microsoft.com/office/drawing/2014/main" id="{AF16B81A-1A13-C9F8-7BFC-E19D44A00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369" y="1978727"/>
            <a:ext cx="0" cy="22430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67" tIns="37133" rIns="74267" bIns="37133"/>
          <a:lstStyle/>
          <a:p>
            <a:pPr defTabSz="316520" latinLnBrk="0"/>
            <a:endParaRPr lang="en-GB" sz="969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B40568-B6A8-E630-30A0-966EEC29D92A}"/>
              </a:ext>
            </a:extLst>
          </p:cNvPr>
          <p:cNvCxnSpPr/>
          <p:nvPr/>
        </p:nvCxnSpPr>
        <p:spPr>
          <a:xfrm>
            <a:off x="4158833" y="2232524"/>
            <a:ext cx="334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70">
            <a:extLst>
              <a:ext uri="{FF2B5EF4-FFF2-40B4-BE49-F238E27FC236}">
                <a16:creationId xmlns:a16="http://schemas.microsoft.com/office/drawing/2014/main" id="{2942E3FE-0047-05FC-CA8F-32773BCE9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8833" y="2232524"/>
            <a:ext cx="0" cy="180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67" tIns="37133" rIns="74267" bIns="37133"/>
          <a:lstStyle/>
          <a:p>
            <a:pPr defTabSz="316520" latinLnBrk="0"/>
            <a:endParaRPr lang="en-GB" sz="969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5" name="Line 70">
            <a:extLst>
              <a:ext uri="{FF2B5EF4-FFF2-40B4-BE49-F238E27FC236}">
                <a16:creationId xmlns:a16="http://schemas.microsoft.com/office/drawing/2014/main" id="{7C72A709-A1B6-B252-41BB-5694DCBA7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6833" y="2232524"/>
            <a:ext cx="0" cy="180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67" tIns="37133" rIns="74267" bIns="37133"/>
          <a:lstStyle/>
          <a:p>
            <a:pPr defTabSz="316520" latinLnBrk="0"/>
            <a:endParaRPr lang="en-GB" sz="969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DC486555-5059-E709-CB02-6A1AB22E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962" y="2436172"/>
            <a:ext cx="2975350" cy="690544"/>
          </a:xfrm>
          <a:prstGeom prst="rect">
            <a:avLst/>
          </a:prstGeom>
          <a:solidFill>
            <a:srgbClr val="D0EBB3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4267" tIns="37133" rIns="74267" bIns="37133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ดำเนินการแล้วเสร็จภายใน ๖๐ วัน</a:t>
            </a:r>
          </a:p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หรืออนุมัติให้ขยายระยะเวลา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A665242-BF06-A2AF-F3FF-A3A9B6637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646" y="2433875"/>
            <a:ext cx="2419955" cy="567434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4267" tIns="37133" rIns="74267" bIns="37133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defRPr/>
            </a:pPr>
            <a:r>
              <a:rPr lang="th-TH" sz="1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ผบ.๕๗ ไม่อนุมัติให้ขยายระยะเวลา</a:t>
            </a:r>
          </a:p>
          <a:p>
            <a:pPr algn="ctr" defTabSz="316520" latinLnBrk="0">
              <a:defRPr/>
            </a:pPr>
            <a:r>
              <a:rPr lang="th-TH" sz="1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- ให้ยุติการดำเนินการ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35DA4412-4386-6718-8CC1-54F54B29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658" y="3162716"/>
            <a:ext cx="1697724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รายงานการสอบสวน</a:t>
            </a:r>
          </a:p>
        </p:txBody>
      </p:sp>
      <p:sp>
        <p:nvSpPr>
          <p:cNvPr id="19" name="Rectangle 33">
            <a:extLst>
              <a:ext uri="{FF2B5EF4-FFF2-40B4-BE49-F238E27FC236}">
                <a16:creationId xmlns:a16="http://schemas.microsoft.com/office/drawing/2014/main" id="{D4702C53-9C0A-137D-DFFE-E704404B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803" y="3324849"/>
            <a:ext cx="2520000" cy="504000"/>
          </a:xfrm>
          <a:prstGeom prst="rect">
            <a:avLst/>
          </a:prstGeom>
          <a:solidFill>
            <a:srgbClr val="4BFF9C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 พิจารณาสั่งการ</a:t>
            </a:r>
          </a:p>
        </p:txBody>
      </p:sp>
      <p:cxnSp>
        <p:nvCxnSpPr>
          <p:cNvPr id="20" name="Straight Arrow Connector 25">
            <a:extLst>
              <a:ext uri="{FF2B5EF4-FFF2-40B4-BE49-F238E27FC236}">
                <a16:creationId xmlns:a16="http://schemas.microsoft.com/office/drawing/2014/main" id="{E041F37C-4F33-5A45-81AC-22278F718C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58833" y="3036716"/>
            <a:ext cx="0" cy="2520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33">
            <a:extLst>
              <a:ext uri="{FF2B5EF4-FFF2-40B4-BE49-F238E27FC236}">
                <a16:creationId xmlns:a16="http://schemas.microsoft.com/office/drawing/2014/main" id="{00CE985D-3913-0CF7-87E1-43D95A1C3D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7927" y="3566881"/>
            <a:ext cx="1008000" cy="1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36">
            <a:extLst>
              <a:ext uri="{FF2B5EF4-FFF2-40B4-BE49-F238E27FC236}">
                <a16:creationId xmlns:a16="http://schemas.microsoft.com/office/drawing/2014/main" id="{D394392A-3A89-E398-A8E6-8E1465FCF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19279" y="2090881"/>
            <a:ext cx="0" cy="147600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36">
            <a:extLst>
              <a:ext uri="{FF2B5EF4-FFF2-40B4-BE49-F238E27FC236}">
                <a16:creationId xmlns:a16="http://schemas.microsoft.com/office/drawing/2014/main" id="{AE0CEE6C-89E3-AF9A-8EE8-5C2AECDBB2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34520" y="3422881"/>
            <a:ext cx="1" cy="144000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5">
            <a:extLst>
              <a:ext uri="{FF2B5EF4-FFF2-40B4-BE49-F238E27FC236}">
                <a16:creationId xmlns:a16="http://schemas.microsoft.com/office/drawing/2014/main" id="{F114FD01-E03D-5B9A-68AE-EAA30F3E7F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46520" y="3576849"/>
            <a:ext cx="2088000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9">
            <a:extLst>
              <a:ext uri="{FF2B5EF4-FFF2-40B4-BE49-F238E27FC236}">
                <a16:creationId xmlns:a16="http://schemas.microsoft.com/office/drawing/2014/main" id="{2B13670A-D2F4-91C7-1D37-6725F94E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601" y="3889872"/>
            <a:ext cx="2796404" cy="1182987"/>
          </a:xfrm>
          <a:prstGeom prst="rect">
            <a:avLst/>
          </a:prstGeom>
          <a:noFill/>
          <a:ln>
            <a:noFill/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4267" tIns="37133" rIns="74267" bIns="37133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สั่งลงโทษไม่ร้ายแรง</a:t>
            </a:r>
          </a:p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สั่งงดโทษ</a:t>
            </a:r>
          </a:p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สั่งยุติเรื่อง</a:t>
            </a:r>
          </a:p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ดำเนินการทางวินัยร้ายแรง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2C545A6E-FAAD-82D9-BD21-F58D3391E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33" y="1094932"/>
            <a:ext cx="2228388" cy="444323"/>
          </a:xfrm>
          <a:prstGeom prst="rect">
            <a:avLst/>
          </a:prstGeom>
          <a:solidFill>
            <a:srgbClr val="B9ED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4267" tIns="37133" rIns="74267" bIns="37133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ดำเนินการเอง/สั่งการ</a:t>
            </a:r>
          </a:p>
        </p:txBody>
      </p:sp>
      <p:pic>
        <p:nvPicPr>
          <p:cNvPr id="27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1FF5CA74-9837-4B4F-16C3-30156FD0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348" y="3873015"/>
            <a:ext cx="689713" cy="1008000"/>
          </a:xfrm>
          <a:prstGeom prst="rect">
            <a:avLst/>
          </a:prstGeom>
          <a:noFill/>
        </p:spPr>
      </p:pic>
      <p:pic>
        <p:nvPicPr>
          <p:cNvPr id="28" name="Picture 27" descr="Documents Detailed Flat Circular Flat icon | Freepik">
            <a:extLst>
              <a:ext uri="{FF2B5EF4-FFF2-40B4-BE49-F238E27FC236}">
                <a16:creationId xmlns:a16="http://schemas.microsoft.com/office/drawing/2014/main" id="{00559388-AB46-500B-881D-E22129F4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03" y="4070528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748" y="1152143"/>
            <a:ext cx="8370503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298026" y="236483"/>
            <a:ext cx="6300000" cy="720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355833" y="325821"/>
            <a:ext cx="616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พระราชบัญญัติระเบียบข้าราชการ</a:t>
            </a:r>
            <a:r>
              <a:rPr lang="th-TH" sz="2800" b="1" dirty="0" err="1">
                <a:latin typeface="TH K2D July8" pitchFamily="2" charset="-34"/>
                <a:cs typeface="TH K2D July8" pitchFamily="2" charset="-34"/>
              </a:rPr>
              <a:t>พลเรือน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 พ.ศ. ๒๕๕๑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242" y="1529253"/>
            <a:ext cx="3600000" cy="576000"/>
          </a:xfrm>
          <a:prstGeom prst="rect">
            <a:avLst/>
          </a:prstGeom>
          <a:solidFill>
            <a:srgbClr val="3BC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latin typeface="TH K2D July8" pitchFamily="2" charset="-34"/>
                <a:cs typeface="TH K2D July8" pitchFamily="2" charset="-34"/>
              </a:rPr>
              <a:t>หมวด ๗ การดำเนินการทางวินัย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149" y="2482363"/>
            <a:ext cx="72876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600"/>
              </a:spcAft>
            </a:pP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    </a:t>
            </a:r>
            <a:r>
              <a:rPr lang="th-TH" sz="2400" b="1" u="sng" dirty="0">
                <a:latin typeface="TH K2D July8" pitchFamily="2" charset="-34"/>
                <a:cs typeface="TH K2D July8" pitchFamily="2" charset="-34"/>
              </a:rPr>
              <a:t>มาตรา ๙๕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หลักเกณฑ์ วิธีการ และระยะเวลาเกี่ยวกับการดำเนินการทางวินัยให้เป็นไปตามที่กำหนดในกฎ ก.พ.</a:t>
            </a:r>
          </a:p>
          <a:p>
            <a:pPr algn="thaiDist">
              <a:lnSpc>
                <a:spcPct val="120000"/>
              </a:lnSpc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    ในกรณีที่เป็นความผิดที่ปรากฏชัดแจ้งตามที่กำหนดในกฎ ก.พ.          จะดำเนินการทางวินัยโดยไม่ต้องสอบสวนก็ได้</a:t>
            </a:r>
          </a:p>
        </p:txBody>
      </p:sp>
      <p:pic>
        <p:nvPicPr>
          <p:cNvPr id="28676" name="Picture 4" descr="Law book png Vectors - Download Free High-Quality Vectors from Freepik |  Freepik">
            <a:extLst>
              <a:ext uri="{FF2B5EF4-FFF2-40B4-BE49-F238E27FC236}">
                <a16:creationId xmlns:a16="http://schemas.microsoft.com/office/drawing/2014/main" id="{10D7AA4C-CB0F-7093-7716-83C30185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23" y="1457253"/>
            <a:ext cx="70377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F3DD689-6A86-0E98-0C53-BBE319F7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3" y="1007855"/>
            <a:ext cx="8112028" cy="37311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</a:t>
            </a:r>
            <a:r>
              <a:rPr lang="th-TH" altLang="th-TH" sz="2400" b="1" u="sng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หลักการสำคัญ</a:t>
            </a:r>
          </a:p>
          <a:p>
            <a:pPr indent="462862" defTabSz="316520" latinLnBrk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ผู้ดำเนินการต้องเป็นผู้มีอำนาจตามกฎหมาย</a:t>
            </a:r>
            <a:endParaRPr lang="en-US" altLang="th-TH" sz="2400" b="1" dirty="0">
              <a:solidFill>
                <a:prstClr val="black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indent="462862" defTabSz="316520" latinLnBrk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การแต่งตั้งคณะกรรมการสอบสวน</a:t>
            </a:r>
          </a:p>
          <a:p>
            <a:pPr indent="462862" defTabSz="316520" latinLnBrk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การคัดค้านกรรมการสอบสวน</a:t>
            </a:r>
          </a:p>
          <a:p>
            <a:pPr indent="462862" defTabSz="316520" latinLnBrk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การรวบรวมพยานหลักฐาน</a:t>
            </a:r>
            <a:endParaRPr lang="en-US" altLang="th-TH" sz="2400" b="1" dirty="0">
              <a:solidFill>
                <a:prstClr val="black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indent="462862" defTabSz="316520" latinLnBrk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แจ้งข้อกล่าวหา สรุปพยานหลักฐาน และรับฟังคำชี้แจงแก้ข้อกล่าวหา</a:t>
            </a:r>
            <a:endParaRPr lang="en-US" altLang="th-TH" sz="2400" b="1" dirty="0">
              <a:solidFill>
                <a:prstClr val="black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indent="462862" defTabSz="316520" latinLnBrk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การลงโทษวินัยอย่างร้ายแรงต้องเป็นไปตามมติ </a:t>
            </a:r>
            <a:r>
              <a:rPr lang="th-TH" altLang="th-TH" sz="2400" b="1" dirty="0" err="1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อ.ก.พ.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สามัญ</a:t>
            </a:r>
          </a:p>
          <a:p>
            <a:pPr defTabSz="316520" latinLnBrk="0">
              <a:spcBef>
                <a:spcPct val="0"/>
              </a:spcBef>
              <a:spcAft>
                <a:spcPts val="600"/>
              </a:spcAft>
              <a:buNone/>
            </a:pPr>
            <a:endParaRPr lang="en-US" altLang="th-TH" sz="1108" dirty="0">
              <a:solidFill>
                <a:prstClr val="black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5A9A533-36E0-D7AC-EE52-97AA3A6B3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2" y="262591"/>
            <a:ext cx="8112028" cy="47510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๔ การดำเนินการกรณีมีมูลที่ควรกล่าวหาว่ากระทำผิดวินัยอย่าง</a:t>
            </a:r>
            <a:r>
              <a:rPr lang="th-TH" sz="2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ร้ายแรง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7" name="Picture 2" descr="45,700+ Policies And Procedures Stock Photos, Pictures &amp; Royalty-Free  Images - iStock | Strategy, Strategy icon, Compliance">
            <a:extLst>
              <a:ext uri="{FF2B5EF4-FFF2-40B4-BE49-F238E27FC236}">
                <a16:creationId xmlns:a16="http://schemas.microsoft.com/office/drawing/2014/main" id="{9ADAC562-1560-95CD-B489-388CE349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30" y="1427004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36FE4C99-378D-5777-9954-369122B3A8DD}"/>
              </a:ext>
            </a:extLst>
          </p:cNvPr>
          <p:cNvSpPr txBox="1"/>
          <p:nvPr/>
        </p:nvSpPr>
        <p:spPr>
          <a:xfrm>
            <a:off x="305643" y="433489"/>
            <a:ext cx="8499944" cy="45948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5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98F11A73-625D-AB93-988F-E589088C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76" y="1080684"/>
            <a:ext cx="1656000" cy="11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0C7A81-2B8A-F7D3-C210-4D73586FBA40}"/>
              </a:ext>
            </a:extLst>
          </p:cNvPr>
          <p:cNvCxnSpPr>
            <a:cxnSpLocks/>
          </p:cNvCxnSpPr>
          <p:nvPr/>
        </p:nvCxnSpPr>
        <p:spPr bwMode="auto">
          <a:xfrm>
            <a:off x="6332478" y="4032989"/>
            <a:ext cx="0" cy="4320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38716E-C49D-6347-61C8-034A0248251D}"/>
              </a:ext>
            </a:extLst>
          </p:cNvPr>
          <p:cNvCxnSpPr/>
          <p:nvPr/>
        </p:nvCxnSpPr>
        <p:spPr>
          <a:xfrm>
            <a:off x="4475989" y="1275605"/>
            <a:ext cx="0" cy="2520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CBC36DD9-FC1D-8F28-C673-0A97831F8AED}"/>
              </a:ext>
            </a:extLst>
          </p:cNvPr>
          <p:cNvSpPr/>
          <p:nvPr/>
        </p:nvSpPr>
        <p:spPr bwMode="auto">
          <a:xfrm>
            <a:off x="3394841" y="1462515"/>
            <a:ext cx="2291256" cy="360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คำสั่งแต่งตั้ง </a:t>
            </a:r>
            <a:r>
              <a:rPr lang="th-TH" sz="1800" b="1" dirty="0" err="1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คก</a:t>
            </a: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ก.สอบสวน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CF9E1CC-34D5-8339-D013-27E76F37F8ED}"/>
              </a:ext>
            </a:extLst>
          </p:cNvPr>
          <p:cNvSpPr/>
          <p:nvPr/>
        </p:nvSpPr>
        <p:spPr bwMode="auto">
          <a:xfrm>
            <a:off x="1222819" y="2132932"/>
            <a:ext cx="1440000" cy="540000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ผู้ถูกกล่าวหา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E06E65E-EAE7-C2E1-6B43-C3EF9AC92B50}"/>
              </a:ext>
            </a:extLst>
          </p:cNvPr>
          <p:cNvSpPr/>
          <p:nvPr/>
        </p:nvSpPr>
        <p:spPr bwMode="auto">
          <a:xfrm>
            <a:off x="5421944" y="2127847"/>
            <a:ext cx="1620000" cy="504000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 err="1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คก</a:t>
            </a:r>
            <a:r>
              <a:rPr 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ก.สอบสวน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AB514F0-03E9-1671-57FC-F4CC7792FFB4}"/>
              </a:ext>
            </a:extLst>
          </p:cNvPr>
          <p:cNvSpPr/>
          <p:nvPr/>
        </p:nvSpPr>
        <p:spPr bwMode="auto">
          <a:xfrm>
            <a:off x="5536434" y="2760994"/>
            <a:ext cx="1639614" cy="292069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ประชุมวางแนวทาง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413E4766-6AA5-A01C-6222-03AC0D08C6F2}"/>
              </a:ext>
            </a:extLst>
          </p:cNvPr>
          <p:cNvSpPr/>
          <p:nvPr/>
        </p:nvSpPr>
        <p:spPr bwMode="auto">
          <a:xfrm>
            <a:off x="5421944" y="3180201"/>
            <a:ext cx="1891862" cy="33264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รวบรวมพยานหลักฐาน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1248A07E-393F-E643-04A2-1E4EDC196659}"/>
              </a:ext>
            </a:extLst>
          </p:cNvPr>
          <p:cNvSpPr/>
          <p:nvPr/>
        </p:nvSpPr>
        <p:spPr bwMode="auto">
          <a:xfrm>
            <a:off x="4825466" y="3779484"/>
            <a:ext cx="3061549" cy="278029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แจ้งข้อกล่าวหา และสรุปพยานหลักฐาน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A641B33C-979C-DCDA-B179-6ADABB1C2327}"/>
              </a:ext>
            </a:extLst>
          </p:cNvPr>
          <p:cNvSpPr/>
          <p:nvPr/>
        </p:nvSpPr>
        <p:spPr bwMode="auto">
          <a:xfrm>
            <a:off x="5384093" y="4496846"/>
            <a:ext cx="1908000" cy="468000"/>
          </a:xfrm>
          <a:prstGeom prst="roundRect">
            <a:avLst/>
          </a:prstGeom>
          <a:solidFill>
            <a:srgbClr val="FFEB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ทำรายงานการสอบสวน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075EFC-5911-DC71-66BB-C0D64939BD70}"/>
              </a:ext>
            </a:extLst>
          </p:cNvPr>
          <p:cNvCxnSpPr>
            <a:cxnSpLocks/>
            <a:stCxn id="8" idx="2"/>
            <a:endCxn id="8" idx="2"/>
          </p:cNvCxnSpPr>
          <p:nvPr/>
        </p:nvCxnSpPr>
        <p:spPr bwMode="auto">
          <a:xfrm>
            <a:off x="4540469" y="182251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FF4F7B-DFEE-61CE-41FE-3AEBF29C595F}"/>
              </a:ext>
            </a:extLst>
          </p:cNvPr>
          <p:cNvCxnSpPr>
            <a:cxnSpLocks/>
          </p:cNvCxnSpPr>
          <p:nvPr/>
        </p:nvCxnSpPr>
        <p:spPr bwMode="auto">
          <a:xfrm>
            <a:off x="4462480" y="1799655"/>
            <a:ext cx="0" cy="1744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A58EAA-81B2-B6B1-8DC6-5C611C682307}"/>
              </a:ext>
            </a:extLst>
          </p:cNvPr>
          <p:cNvCxnSpPr>
            <a:cxnSpLocks/>
          </p:cNvCxnSpPr>
          <p:nvPr/>
        </p:nvCxnSpPr>
        <p:spPr bwMode="auto">
          <a:xfrm>
            <a:off x="2052640" y="1974117"/>
            <a:ext cx="42481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A386C2-3DAE-6656-0DCE-3F1528B9B14C}"/>
              </a:ext>
            </a:extLst>
          </p:cNvPr>
          <p:cNvCxnSpPr>
            <a:cxnSpLocks/>
          </p:cNvCxnSpPr>
          <p:nvPr/>
        </p:nvCxnSpPr>
        <p:spPr bwMode="auto">
          <a:xfrm>
            <a:off x="2048505" y="1978309"/>
            <a:ext cx="1588" cy="149538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9778E3-333A-2397-6084-FF5DD3BD6A3E}"/>
              </a:ext>
            </a:extLst>
          </p:cNvPr>
          <p:cNvCxnSpPr>
            <a:cxnSpLocks/>
          </p:cNvCxnSpPr>
          <p:nvPr/>
        </p:nvCxnSpPr>
        <p:spPr bwMode="auto">
          <a:xfrm>
            <a:off x="6307474" y="1978310"/>
            <a:ext cx="1588" cy="149538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ACCD9-D494-1956-55A5-F17BA9402946}"/>
              </a:ext>
            </a:extLst>
          </p:cNvPr>
          <p:cNvSpPr/>
          <p:nvPr/>
        </p:nvSpPr>
        <p:spPr bwMode="auto">
          <a:xfrm>
            <a:off x="3847324" y="2045881"/>
            <a:ext cx="1284400" cy="36388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แจ้งคำสั่ง</a:t>
            </a:r>
          </a:p>
        </p:txBody>
      </p:sp>
      <p:cxnSp>
        <p:nvCxnSpPr>
          <p:cNvPr id="21" name="Shape 33">
            <a:extLst>
              <a:ext uri="{FF2B5EF4-FFF2-40B4-BE49-F238E27FC236}">
                <a16:creationId xmlns:a16="http://schemas.microsoft.com/office/drawing/2014/main" id="{B64CE81A-56FC-CF29-7DA9-0996EDF1E455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2098231" y="2969431"/>
            <a:ext cx="1584000" cy="432000"/>
          </a:xfrm>
          <a:prstGeom prst="bentConnector2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1E89CA0-AB09-4FF0-E5CD-20DE44DC0508}"/>
              </a:ext>
            </a:extLst>
          </p:cNvPr>
          <p:cNvSpPr/>
          <p:nvPr/>
        </p:nvSpPr>
        <p:spPr bwMode="auto">
          <a:xfrm>
            <a:off x="6433789" y="3456775"/>
            <a:ext cx="1465801" cy="33633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ประชุมพิจารณา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69A713-AE09-8B0B-3D52-1B6EC5DF92B1}"/>
              </a:ext>
            </a:extLst>
          </p:cNvPr>
          <p:cNvSpPr/>
          <p:nvPr/>
        </p:nvSpPr>
        <p:spPr bwMode="auto">
          <a:xfrm>
            <a:off x="6500868" y="4177012"/>
            <a:ext cx="1350360" cy="2267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ประชุมพิจารณา</a:t>
            </a: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F45E4D9A-257E-AD2A-7782-7129411C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28" y="2708386"/>
            <a:ext cx="2167491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ใช้สิทธิชี้แจงแก้ข้อกล่าวหา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4638B31E-0933-A526-B492-7990554B4BD0}"/>
              </a:ext>
            </a:extLst>
          </p:cNvPr>
          <p:cNvSpPr/>
          <p:nvPr/>
        </p:nvSpPr>
        <p:spPr>
          <a:xfrm>
            <a:off x="3535486" y="812027"/>
            <a:ext cx="1800000" cy="576000"/>
          </a:xfrm>
          <a:prstGeom prst="rect">
            <a:avLst/>
          </a:prstGeom>
          <a:solidFill>
            <a:srgbClr val="B6DF8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ม.๕๗/ม.๙๔</a:t>
            </a:r>
          </a:p>
        </p:txBody>
      </p:sp>
      <p:cxnSp>
        <p:nvCxnSpPr>
          <p:cNvPr id="26" name="Shape 33">
            <a:extLst>
              <a:ext uri="{FF2B5EF4-FFF2-40B4-BE49-F238E27FC236}">
                <a16:creationId xmlns:a16="http://schemas.microsoft.com/office/drawing/2014/main" id="{6DE22E14-29A8-66EB-45E9-C3A23D8CD2D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798091" y="3253826"/>
            <a:ext cx="1296000" cy="936000"/>
          </a:xfrm>
          <a:prstGeom prst="bentConnector2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7">
            <a:extLst>
              <a:ext uri="{FF2B5EF4-FFF2-40B4-BE49-F238E27FC236}">
                <a16:creationId xmlns:a16="http://schemas.microsoft.com/office/drawing/2014/main" id="{9F7CD8FC-22C7-4582-349F-2C25E254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98" y="1507977"/>
            <a:ext cx="2500713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ทราบว่าถูกดำเนินการทางวินัย</a:t>
            </a:r>
          </a:p>
        </p:txBody>
      </p:sp>
      <p:cxnSp>
        <p:nvCxnSpPr>
          <p:cNvPr id="28" name="Straight Connector 65">
            <a:extLst>
              <a:ext uri="{FF2B5EF4-FFF2-40B4-BE49-F238E27FC236}">
                <a16:creationId xmlns:a16="http://schemas.microsoft.com/office/drawing/2014/main" id="{B11E83F8-4E0B-9232-AC30-509EEAD676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02445" y="3966920"/>
            <a:ext cx="1778938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72">
            <a:extLst>
              <a:ext uri="{FF2B5EF4-FFF2-40B4-BE49-F238E27FC236}">
                <a16:creationId xmlns:a16="http://schemas.microsoft.com/office/drawing/2014/main" id="{335FBBBC-B031-9DE7-DEBD-94F56F9F28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7364" y="4314010"/>
            <a:ext cx="1680000" cy="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itle 4">
            <a:extLst>
              <a:ext uri="{FF2B5EF4-FFF2-40B4-BE49-F238E27FC236}">
                <a16:creationId xmlns:a16="http://schemas.microsoft.com/office/drawing/2014/main" id="{EB92A6BF-B0DB-4868-667D-034F7463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069" y="141488"/>
            <a:ext cx="3600000" cy="576000"/>
          </a:xfr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vert="horz" wrap="square" lIns="99006" tIns="37133" rIns="99006" bIns="99006" rtlCol="0" anchor="ctr" anchorCtr="0">
            <a:noAutofit/>
          </a:bodyPr>
          <a:lstStyle/>
          <a:p>
            <a:pPr algn="ctr"/>
            <a:r>
              <a:rPr lang="th-TH" sz="2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การสอบสวนวินัยอย่างร้ายแรง</a:t>
            </a:r>
            <a:endParaRPr lang="en-GB" sz="28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076F83-4C71-C478-021B-C44CE126C8DE}"/>
              </a:ext>
            </a:extLst>
          </p:cNvPr>
          <p:cNvCxnSpPr>
            <a:cxnSpLocks/>
          </p:cNvCxnSpPr>
          <p:nvPr/>
        </p:nvCxnSpPr>
        <p:spPr>
          <a:xfrm>
            <a:off x="7333668" y="4747578"/>
            <a:ext cx="108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C26BCF-D890-B72C-6204-D6E8DFECB97E}"/>
              </a:ext>
            </a:extLst>
          </p:cNvPr>
          <p:cNvCxnSpPr>
            <a:cxnSpLocks/>
          </p:cNvCxnSpPr>
          <p:nvPr/>
        </p:nvCxnSpPr>
        <p:spPr>
          <a:xfrm>
            <a:off x="8412427" y="1029114"/>
            <a:ext cx="0" cy="370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BF33670-029A-178E-5012-B544184C37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52427" y="1029114"/>
            <a:ext cx="306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40B46E-43B5-F734-CBEB-7EFBE2A7A74D}"/>
              </a:ext>
            </a:extLst>
          </p:cNvPr>
          <p:cNvCxnSpPr>
            <a:cxnSpLocks/>
          </p:cNvCxnSpPr>
          <p:nvPr/>
        </p:nvCxnSpPr>
        <p:spPr>
          <a:xfrm>
            <a:off x="6327485" y="3052392"/>
            <a:ext cx="0" cy="1495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90D4253-538F-DF19-EE75-27C70427BF5E}"/>
              </a:ext>
            </a:extLst>
          </p:cNvPr>
          <p:cNvCxnSpPr>
            <a:cxnSpLocks/>
          </p:cNvCxnSpPr>
          <p:nvPr/>
        </p:nvCxnSpPr>
        <p:spPr>
          <a:xfrm>
            <a:off x="6323623" y="2668612"/>
            <a:ext cx="0" cy="1246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C465B9A-1C0E-1CE6-3947-CC16A212DDCA}"/>
              </a:ext>
            </a:extLst>
          </p:cNvPr>
          <p:cNvCxnSpPr>
            <a:cxnSpLocks/>
          </p:cNvCxnSpPr>
          <p:nvPr/>
        </p:nvCxnSpPr>
        <p:spPr>
          <a:xfrm>
            <a:off x="6327485" y="3461625"/>
            <a:ext cx="0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E35E8C0C-CC12-B099-02F7-2EAC79ACDC8D}"/>
              </a:ext>
            </a:extLst>
          </p:cNvPr>
          <p:cNvSpPr/>
          <p:nvPr/>
        </p:nvSpPr>
        <p:spPr bwMode="auto">
          <a:xfrm>
            <a:off x="2935615" y="4081529"/>
            <a:ext cx="1620000" cy="540000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 err="1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คก</a:t>
            </a:r>
            <a:r>
              <a:rPr 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ก.สอบสวน</a:t>
            </a:r>
          </a:p>
        </p:txBody>
      </p:sp>
    </p:spTree>
    <p:extLst>
      <p:ext uri="{BB962C8B-B14F-4D97-AF65-F5344CB8AC3E}">
        <p14:creationId xmlns:p14="http://schemas.microsoft.com/office/powerpoint/2010/main" val="21115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B61863-6754-BC4E-992F-14A8DD74EF5D}"/>
              </a:ext>
            </a:extLst>
          </p:cNvPr>
          <p:cNvSpPr txBox="1"/>
          <p:nvPr/>
        </p:nvSpPr>
        <p:spPr>
          <a:xfrm>
            <a:off x="367094" y="194521"/>
            <a:ext cx="8429376" cy="2064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03321C-F2EA-2431-4403-0184618C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168" y="1071252"/>
            <a:ext cx="5204781" cy="9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/>
          <a:p>
            <a:pPr defTabSz="316520" latinLnBrk="0">
              <a:lnSpc>
                <a:spcPct val="114000"/>
              </a:lnSpc>
              <a:spcAft>
                <a:spcPts val="600"/>
              </a:spcAft>
              <a:defRPr/>
            </a:pPr>
            <a:r>
              <a:rPr lang="th-TH" sz="1938" b="1" dirty="0">
                <a:solidFill>
                  <a:srgbClr val="002060"/>
                </a:solidFill>
                <a:latin typeface="TH K2D July8" panose="02000506000000020004" pitchFamily="2" charset="-34"/>
                <a:ea typeface="Calibri" pitchFamily="34" charset="0"/>
                <a:cs typeface="TH K2D July8" panose="02000506000000020004" pitchFamily="2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itchFamily="34" charset="0"/>
                <a:cs typeface="TH K2D July8" panose="02000506000000020004" pitchFamily="2" charset="-34"/>
              </a:rPr>
              <a:t>* ผู้บังคับบัญชาซึ่งมีอำนาจสั่งบรรจุตามมาตรา ๕๗</a:t>
            </a:r>
            <a:endParaRPr lang="en-US" sz="2400" b="1" dirty="0">
              <a:solidFill>
                <a:prstClr val="black"/>
              </a:solidFill>
              <a:latin typeface="TH K2D July8" panose="02000506000000020004" pitchFamily="2" charset="-34"/>
              <a:ea typeface="Calibri" pitchFamily="34" charset="0"/>
              <a:cs typeface="TH K2D July8" panose="02000506000000020004" pitchFamily="2" charset="-34"/>
            </a:endParaRPr>
          </a:p>
          <a:p>
            <a:pPr defTabSz="316520" latinLnBrk="0">
              <a:lnSpc>
                <a:spcPct val="114000"/>
              </a:lnSpc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itchFamily="34" charset="0"/>
                <a:cs typeface="TH K2D July8" panose="02000506000000020004" pitchFamily="2" charset="-34"/>
              </a:rPr>
              <a:t> * ผู้มีอำนาจตามมาตรา ๙๔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C924C4-2301-D44F-3E2B-E2CE57C7D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70455"/>
              </p:ext>
            </p:extLst>
          </p:nvPr>
        </p:nvGraphicFramePr>
        <p:xfrm>
          <a:off x="347531" y="2434809"/>
          <a:ext cx="8448939" cy="2514170"/>
        </p:xfrm>
        <a:graphic>
          <a:graphicData uri="http://schemas.openxmlformats.org/drawingml/2006/table">
            <a:tbl>
              <a:tblPr/>
              <a:tblGrid>
                <a:gridCol w="384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ผบ. ตามมาตรา ๕๗</a:t>
                      </a:r>
                    </a:p>
                  </a:txBody>
                  <a:tcPr marT="42184" marB="421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ผู้มีอำนาจตามมาตรา ๙๔ (๑) – (๓)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T="42184" marB="421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</a:t>
                      </a: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รัฐมนตรี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</a:t>
                      </a: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ปลัดกระทรวง หรือ หน. ขึ้นตรง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</a:t>
                      </a: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อธิบดี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</a:t>
                      </a: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ผู้ว่าราชการจังหวัด</a:t>
                      </a:r>
                    </a:p>
                  </a:txBody>
                  <a:tcPr marT="42184" marB="421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</a:t>
                      </a: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นายกรัฐมนตรี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</a:t>
                      </a: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รัฐมนตรี หรือปลัดกระทรวง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*</a:t>
                      </a: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ผบ. ม.๕๗ ร่วมกันแต่งตั้ง </a:t>
                      </a:r>
                      <a:r>
                        <a:rPr kumimoji="0" lang="th-TH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คกก.</a:t>
                      </a:r>
                      <a:r>
                        <a:rPr kumimoji="0" lang="th-TH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สอบสวน</a:t>
                      </a:r>
                    </a:p>
                  </a:txBody>
                  <a:tcPr marT="42184" marB="421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00F8E506-D383-B186-580F-D5B0EE8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63" y="278004"/>
            <a:ext cx="4680000" cy="612000"/>
          </a:xfrm>
          <a:solidFill>
            <a:srgbClr val="00B0F0">
              <a:alpha val="5400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th-TH" sz="2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ผู้มีอำนาจแต่งตั้งคณะกรรมการสอบสวน</a:t>
            </a:r>
            <a:endParaRPr lang="en-GB" sz="28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D7BB6272-7A06-060B-ABA7-B24852BA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9342" y="868101"/>
            <a:ext cx="788243" cy="1152000"/>
          </a:xfrm>
          <a:prstGeom prst="rect">
            <a:avLst/>
          </a:prstGeom>
          <a:noFill/>
        </p:spPr>
      </p:pic>
      <p:pic>
        <p:nvPicPr>
          <p:cNvPr id="9" name="Picture 4" descr="Page 46 | Cartoon suite Images - Free Download on Freepik">
            <a:extLst>
              <a:ext uri="{FF2B5EF4-FFF2-40B4-BE49-F238E27FC236}">
                <a16:creationId xmlns:a16="http://schemas.microsoft.com/office/drawing/2014/main" id="{FCAF7C83-D858-3438-798D-1E4665CC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5" y="72410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15">
            <a:extLst>
              <a:ext uri="{FF2B5EF4-FFF2-40B4-BE49-F238E27FC236}">
                <a16:creationId xmlns:a16="http://schemas.microsoft.com/office/drawing/2014/main" id="{617CD71A-917F-43E1-8836-D7E0D9AF6AEE}"/>
              </a:ext>
            </a:extLst>
          </p:cNvPr>
          <p:cNvSpPr/>
          <p:nvPr/>
        </p:nvSpPr>
        <p:spPr>
          <a:xfrm>
            <a:off x="5992094" y="1942269"/>
            <a:ext cx="2520000" cy="2160000"/>
          </a:xfrm>
          <a:prstGeom prst="rect">
            <a:avLst/>
          </a:prstGeom>
          <a:solidFill>
            <a:srgbClr val="FFFF99"/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defTabSz="316520" latinLnBrk="0">
              <a:defRPr/>
            </a:pPr>
            <a:endParaRPr lang="en-US" sz="16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2210580C-B971-4768-9B80-ED2E1F38C643}"/>
              </a:ext>
            </a:extLst>
          </p:cNvPr>
          <p:cNvSpPr txBox="1">
            <a:spLocks/>
          </p:cNvSpPr>
          <p:nvPr/>
        </p:nvSpPr>
        <p:spPr>
          <a:xfrm>
            <a:off x="1345325" y="462373"/>
            <a:ext cx="6338068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lIns="74267" tIns="37133" rIns="74267" bIns="37133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316520" latinLnBrk="0">
              <a:defRPr/>
            </a:pPr>
            <a:r>
              <a:rPr 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การมอบอำนาจการดำเนินการทางวินัยของ ผบ. ม.๕๗</a:t>
            </a:r>
            <a:endParaRPr lang="en-US" sz="28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F13075A2-6FAE-43BF-B021-3F300E6D2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67" y="1342626"/>
            <a:ext cx="4781888" cy="175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มอบอำนาจตาม ว.๓๕/๒๕๕๓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</a:t>
            </a:r>
            <a:r>
              <a:rPr lang="en-US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 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 มอบให้ ผบ. ระดับต่ำลงไปที่เป็น</a:t>
            </a:r>
            <a:r>
              <a:rPr lang="th-TH" altLang="th-TH" sz="2400" b="1" u="sng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หัวหน้า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ส่วนราชการ หรือ</a:t>
            </a:r>
            <a:r>
              <a:rPr lang="th-TH" altLang="th-TH" sz="2400" b="1" u="sng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รองหัวหน้า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ส่วนราชการ (ตามตารางแนบท้าย ว.๓๕/๒๕๕๓)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F13075A2-6FAE-43BF-B021-3F300E6D2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21" y="3334336"/>
            <a:ext cx="4734593" cy="13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มอบอำนาจตามกฎหมายว่าด้วยระเบียบบริหาร                        ราชการแผ่นดิน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</a:t>
            </a:r>
            <a:r>
              <a:rPr lang="en-US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 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 มอบให้ผู้ว่าราชการจังหวัด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617CD71A-917F-43E1-8836-D7E0D9AF6AEE}"/>
              </a:ext>
            </a:extLst>
          </p:cNvPr>
          <p:cNvSpPr/>
          <p:nvPr/>
        </p:nvSpPr>
        <p:spPr>
          <a:xfrm>
            <a:off x="6070922" y="2031607"/>
            <a:ext cx="2340000" cy="1980000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defTabSz="316520" latinLnBrk="0">
              <a:defRPr/>
            </a:pP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- มอบให้ดำเนินการตาม ม.๙๑,   ม.๙๒, ม.๙๓ (ไม่มอบ ม.๙๔),     ม.๙๕, ม.๙๖, ม.๙๗, ม.๑๐๑,                ม.๑๐๓ และ ม.๑๐๕</a:t>
            </a:r>
          </a:p>
          <a:p>
            <a:pPr defTabSz="316520" latinLnBrk="0">
              <a:defRPr/>
            </a:pP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- มอบทั้งหมด หรือเฉพาะเรื่องหนึ่งเรื่องใดก็ได้ และจะมอบทั่วไป   หรือเฉพาะรายก็ได้</a:t>
            </a:r>
            <a:endParaRPr lang="en-US" sz="16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4" name="วงเล็บปีกกาขวา 43"/>
          <p:cNvSpPr/>
          <p:nvPr/>
        </p:nvSpPr>
        <p:spPr>
          <a:xfrm>
            <a:off x="5475889" y="1636295"/>
            <a:ext cx="474164" cy="2798201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8BF31A05-50D0-D020-9EF7-2D72ABEC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6" y="766024"/>
            <a:ext cx="720000" cy="10522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5EF95D6-196D-D97F-4C0B-1F6341DC2394}"/>
              </a:ext>
            </a:extLst>
          </p:cNvPr>
          <p:cNvSpPr txBox="1"/>
          <p:nvPr/>
        </p:nvSpPr>
        <p:spPr>
          <a:xfrm>
            <a:off x="0" y="-19448"/>
            <a:ext cx="9144000" cy="516294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4F52E4-9905-2A04-D54E-0C2B43A07F01}"/>
              </a:ext>
            </a:extLst>
          </p:cNvPr>
          <p:cNvSpPr/>
          <p:nvPr/>
        </p:nvSpPr>
        <p:spPr>
          <a:xfrm>
            <a:off x="931184" y="914062"/>
            <a:ext cx="2880000" cy="972000"/>
          </a:xfrm>
          <a:prstGeom prst="ellipse">
            <a:avLst/>
          </a:prstGeom>
          <a:solidFill>
            <a:srgbClr val="FF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endParaRPr lang="th-TH" sz="1385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D71AD7D-C174-69CF-5B82-409AA08D3291}"/>
              </a:ext>
            </a:extLst>
          </p:cNvPr>
          <p:cNvSpPr/>
          <p:nvPr/>
        </p:nvSpPr>
        <p:spPr>
          <a:xfrm>
            <a:off x="4706744" y="4205928"/>
            <a:ext cx="1980000" cy="79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นายกรัฐมนตรี</a:t>
            </a:r>
            <a:endParaRPr lang="en-US" sz="24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1930A49C-01F8-131C-484F-D89D1639C05D}"/>
              </a:ext>
            </a:extLst>
          </p:cNvPr>
          <p:cNvSpPr/>
          <p:nvPr/>
        </p:nvSpPr>
        <p:spPr>
          <a:xfrm>
            <a:off x="4686768" y="1542874"/>
            <a:ext cx="1980000" cy="79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ปลัด</a:t>
            </a:r>
            <a:r>
              <a:rPr lang="en-US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/</a:t>
            </a: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รัฐมนตรี</a:t>
            </a:r>
            <a:endParaRPr lang="en-US" sz="24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02A9D032-0AEE-0FE7-5B56-89974B79A5C8}"/>
              </a:ext>
            </a:extLst>
          </p:cNvPr>
          <p:cNvSpPr/>
          <p:nvPr/>
        </p:nvSpPr>
        <p:spPr>
          <a:xfrm>
            <a:off x="4665752" y="3113643"/>
            <a:ext cx="1980000" cy="79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    ร่วมกันตั้ง</a:t>
            </a:r>
            <a:endParaRPr lang="en-US" sz="24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F5EE6F9-EFD1-56F7-290F-C41713AA7612}"/>
              </a:ext>
            </a:extLst>
          </p:cNvPr>
          <p:cNvSpPr txBox="1">
            <a:spLocks/>
          </p:cNvSpPr>
          <p:nvPr/>
        </p:nvSpPr>
        <p:spPr>
          <a:xfrm>
            <a:off x="3037489" y="126124"/>
            <a:ext cx="3078541" cy="648000"/>
          </a:xfrm>
          <a:prstGeom prst="rect">
            <a:avLst/>
          </a:prstGeom>
          <a:solidFill>
            <a:srgbClr val="43CEFF">
              <a:alpha val="54000"/>
            </a:srgbClr>
          </a:solidFill>
        </p:spPr>
        <p:txBody>
          <a:bodyPr lIns="74267" tIns="37133" rIns="74267" bIns="37133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316520" latinLnBrk="0">
              <a:defRPr/>
            </a:pPr>
            <a:r>
              <a:rPr 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ผู้มีอำนาจตามมาตรา ๙๔</a:t>
            </a:r>
            <a:endParaRPr lang="en-US" sz="28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Arrow: Right 18">
            <a:extLst>
              <a:ext uri="{FF2B5EF4-FFF2-40B4-BE49-F238E27FC236}">
                <a16:creationId xmlns:a16="http://schemas.microsoft.com/office/drawing/2014/main" id="{2E3FD137-ED05-E204-530D-855235D8AB77}"/>
              </a:ext>
            </a:extLst>
          </p:cNvPr>
          <p:cNvSpPr/>
          <p:nvPr/>
        </p:nvSpPr>
        <p:spPr>
          <a:xfrm>
            <a:off x="4153179" y="1743840"/>
            <a:ext cx="216000" cy="432000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Arrow: Right 18">
            <a:extLst>
              <a:ext uri="{FF2B5EF4-FFF2-40B4-BE49-F238E27FC236}">
                <a16:creationId xmlns:a16="http://schemas.microsoft.com/office/drawing/2014/main" id="{D1D80FB4-4818-B81B-9CE4-483E4BD1B0AD}"/>
              </a:ext>
            </a:extLst>
          </p:cNvPr>
          <p:cNvSpPr/>
          <p:nvPr/>
        </p:nvSpPr>
        <p:spPr>
          <a:xfrm>
            <a:off x="4154586" y="4423630"/>
            <a:ext cx="216000" cy="4320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Arrow: Right 18">
            <a:extLst>
              <a:ext uri="{FF2B5EF4-FFF2-40B4-BE49-F238E27FC236}">
                <a16:creationId xmlns:a16="http://schemas.microsoft.com/office/drawing/2014/main" id="{AAF1913E-240C-5EB8-B446-D1F72FD733F5}"/>
              </a:ext>
            </a:extLst>
          </p:cNvPr>
          <p:cNvSpPr/>
          <p:nvPr/>
        </p:nvSpPr>
        <p:spPr>
          <a:xfrm>
            <a:off x="4157262" y="3366914"/>
            <a:ext cx="216000" cy="432000"/>
          </a:xfrm>
          <a:prstGeom prst="rightArrow">
            <a:avLst/>
          </a:prstGeom>
          <a:solidFill>
            <a:srgbClr val="92D050"/>
          </a:solidFill>
          <a:ln w="1905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F4338468-7463-6282-13CD-BFF18065368B}"/>
              </a:ext>
            </a:extLst>
          </p:cNvPr>
          <p:cNvSpPr/>
          <p:nvPr/>
        </p:nvSpPr>
        <p:spPr>
          <a:xfrm>
            <a:off x="1046016" y="1133466"/>
            <a:ext cx="2559032" cy="540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0" rIns="74267" bIns="74267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srgbClr val="04040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(๑) กรมเดียวกัน กระทำผิดร่วมกับอธิบดี/ปลัด</a:t>
            </a:r>
            <a:endParaRPr lang="en-US" sz="2000" b="1" dirty="0">
              <a:solidFill>
                <a:srgbClr val="04040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028D7A4-E3D1-4E5C-C85E-138F11C042F9}"/>
              </a:ext>
            </a:extLst>
          </p:cNvPr>
          <p:cNvSpPr/>
          <p:nvPr/>
        </p:nvSpPr>
        <p:spPr>
          <a:xfrm>
            <a:off x="978481" y="1959840"/>
            <a:ext cx="2880000" cy="972000"/>
          </a:xfrm>
          <a:prstGeom prst="ellipse">
            <a:avLst/>
          </a:prstGeom>
          <a:solidFill>
            <a:srgbClr val="FFF0C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endParaRPr lang="th-TH" sz="1385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8B5F3EF0-8AEF-CE5E-0906-F07F214E55AB}"/>
              </a:ext>
            </a:extLst>
          </p:cNvPr>
          <p:cNvSpPr/>
          <p:nvPr/>
        </p:nvSpPr>
        <p:spPr>
          <a:xfrm>
            <a:off x="1008993" y="2189755"/>
            <a:ext cx="2685394" cy="540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0" rIns="74267" bIns="74267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srgbClr val="04040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(๒) ต่างกรม กระทรวงเดียวกัน</a:t>
            </a:r>
            <a:endParaRPr lang="en-US" sz="2000" b="1" dirty="0">
              <a:solidFill>
                <a:srgbClr val="04040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6B5CE54F-1F86-2F9A-D61E-5E414E0D8227}"/>
              </a:ext>
            </a:extLst>
          </p:cNvPr>
          <p:cNvSpPr/>
          <p:nvPr/>
        </p:nvSpPr>
        <p:spPr>
          <a:xfrm>
            <a:off x="966951" y="3117935"/>
            <a:ext cx="2880000" cy="972000"/>
          </a:xfrm>
          <a:prstGeom prst="ellipse">
            <a:avLst/>
          </a:prstGeom>
          <a:solidFill>
            <a:srgbClr val="E3F3D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endParaRPr lang="th-TH" sz="1385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30E07CEA-700D-AC41-0686-C8595BC21B27}"/>
              </a:ext>
            </a:extLst>
          </p:cNvPr>
          <p:cNvSpPr/>
          <p:nvPr/>
        </p:nvSpPr>
        <p:spPr>
          <a:xfrm>
            <a:off x="1072292" y="3356404"/>
            <a:ext cx="2559032" cy="540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0" rIns="74267" bIns="74267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srgbClr val="04040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(๓) ต่างกระทรวงกัน</a:t>
            </a:r>
            <a:endParaRPr lang="en-US" sz="2000" b="1" dirty="0">
              <a:solidFill>
                <a:srgbClr val="04040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F767D6CF-04E3-91C8-6474-1C2979DF7A9F}"/>
              </a:ext>
            </a:extLst>
          </p:cNvPr>
          <p:cNvSpPr/>
          <p:nvPr/>
        </p:nvSpPr>
        <p:spPr>
          <a:xfrm>
            <a:off x="6943283" y="2729755"/>
            <a:ext cx="1980000" cy="1620000"/>
          </a:xfrm>
          <a:prstGeom prst="rect">
            <a:avLst/>
          </a:prstGeom>
          <a:solidFill>
            <a:srgbClr val="FFEBEB"/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 ตกลงกันกำหนดตัวบุคคลที่จะเป็นกรรมการ แล้วตั้งบุคคลนั้นเป็นกรรมการสอบสวน </a:t>
            </a:r>
            <a:r>
              <a:rPr lang="th-TH" sz="16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(ต้องเป็นชุดเดียวกันทั้งหมด)</a:t>
            </a:r>
            <a:endParaRPr lang="en-US" sz="1600" b="1" dirty="0">
              <a:solidFill>
                <a:srgbClr val="00206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9" name="Picture 4" descr="Page 46 | Cartoon suite Images - Free Download on Freepik">
            <a:extLst>
              <a:ext uri="{FF2B5EF4-FFF2-40B4-BE49-F238E27FC236}">
                <a16:creationId xmlns:a16="http://schemas.microsoft.com/office/drawing/2014/main" id="{D6BE264F-1E4A-AB8B-A636-AC1FD8D5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86" y="1002484"/>
            <a:ext cx="134659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BA235-3ADD-BECF-39D7-8B5C0038E198}"/>
              </a:ext>
            </a:extLst>
          </p:cNvPr>
          <p:cNvCxnSpPr>
            <a:cxnSpLocks/>
          </p:cNvCxnSpPr>
          <p:nvPr/>
        </p:nvCxnSpPr>
        <p:spPr>
          <a:xfrm flipV="1">
            <a:off x="6635242" y="3520966"/>
            <a:ext cx="301585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C7BCC61F-B6B8-0DE8-91AE-AEC8B6E057A3}"/>
              </a:ext>
            </a:extLst>
          </p:cNvPr>
          <p:cNvSpPr/>
          <p:nvPr/>
        </p:nvSpPr>
        <p:spPr>
          <a:xfrm>
            <a:off x="2558428" y="4369630"/>
            <a:ext cx="1260000" cy="540000"/>
          </a:xfrm>
          <a:prstGeom prst="roundRect">
            <a:avLst/>
          </a:prstGeom>
          <a:solidFill>
            <a:srgbClr val="FFFF66"/>
          </a:solidFill>
          <a:ln w="19050">
            <a:solidFill>
              <a:srgbClr val="06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บริหารสูง</a:t>
            </a:r>
            <a:endParaRPr lang="en-US" sz="24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2" name="บวก 34">
            <a:extLst>
              <a:ext uri="{FF2B5EF4-FFF2-40B4-BE49-F238E27FC236}">
                <a16:creationId xmlns:a16="http://schemas.microsoft.com/office/drawing/2014/main" id="{D8408D43-F947-6FA5-2CAC-D314B9DD66E2}"/>
              </a:ext>
            </a:extLst>
          </p:cNvPr>
          <p:cNvSpPr/>
          <p:nvPr/>
        </p:nvSpPr>
        <p:spPr>
          <a:xfrm>
            <a:off x="3037490" y="4035972"/>
            <a:ext cx="304800" cy="283779"/>
          </a:xfrm>
          <a:prstGeom prst="mathPlus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24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B1BBBCF-EF14-89FF-2BF5-2804AB36DB77}"/>
              </a:ext>
            </a:extLst>
          </p:cNvPr>
          <p:cNvSpPr txBox="1"/>
          <p:nvPr/>
        </p:nvSpPr>
        <p:spPr>
          <a:xfrm>
            <a:off x="0" y="-19448"/>
            <a:ext cx="9144000" cy="516294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110F3A-0D15-6711-36B1-BC35AD9D21E3}"/>
              </a:ext>
            </a:extLst>
          </p:cNvPr>
          <p:cNvSpPr/>
          <p:nvPr/>
        </p:nvSpPr>
        <p:spPr>
          <a:xfrm>
            <a:off x="1856096" y="1954587"/>
            <a:ext cx="2166141" cy="857251"/>
          </a:xfrm>
          <a:prstGeom prst="ellipse">
            <a:avLst/>
          </a:prstGeom>
          <a:solidFill>
            <a:srgbClr val="E3F3D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endParaRPr lang="th-TH" sz="1385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 defTabSz="316520" latinLnBrk="0">
              <a:defRPr/>
            </a:pP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ไม่มีฐานะเป็นกรม</a:t>
            </a:r>
            <a:endParaRPr lang="en-US" sz="16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EAAE96-46F6-9D9B-FC62-9057A8C41B1D}"/>
              </a:ext>
            </a:extLst>
          </p:cNvPr>
          <p:cNvSpPr/>
          <p:nvPr/>
        </p:nvSpPr>
        <p:spPr>
          <a:xfrm>
            <a:off x="1896271" y="2876409"/>
            <a:ext cx="2141536" cy="915290"/>
          </a:xfrm>
          <a:prstGeom prst="ellipse">
            <a:avLst/>
          </a:prstGeom>
          <a:solidFill>
            <a:srgbClr val="E3F3D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spcBef>
                <a:spcPts val="600"/>
              </a:spcBef>
              <a:defRPr/>
            </a:pP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กรม ขึ้นตรงต่อ </a:t>
            </a:r>
            <a:b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นายกฯ</a:t>
            </a:r>
            <a:r>
              <a:rPr lang="en-US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/</a:t>
            </a: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รมว.</a:t>
            </a:r>
            <a:endParaRPr lang="en-US" sz="16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428AEB-0C9E-2248-755C-7F803FD4CE5D}"/>
              </a:ext>
            </a:extLst>
          </p:cNvPr>
          <p:cNvSpPr/>
          <p:nvPr/>
        </p:nvSpPr>
        <p:spPr>
          <a:xfrm>
            <a:off x="1857378" y="1099882"/>
            <a:ext cx="2166141" cy="755372"/>
          </a:xfrm>
          <a:prstGeom prst="ellipse">
            <a:avLst/>
          </a:prstGeom>
          <a:solidFill>
            <a:srgbClr val="FF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กรมเดียวกัน       แต่ ผบ. ม.๕๗    หลายคน</a:t>
            </a:r>
            <a:endParaRPr lang="en-US" sz="16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962B4B-6647-1E7F-F707-53EB5B43087A}"/>
              </a:ext>
            </a:extLst>
          </p:cNvPr>
          <p:cNvSpPr/>
          <p:nvPr/>
        </p:nvSpPr>
        <p:spPr>
          <a:xfrm>
            <a:off x="1893423" y="3883979"/>
            <a:ext cx="2169452" cy="857251"/>
          </a:xfrm>
          <a:prstGeom prst="ellipse">
            <a:avLst/>
          </a:prstGeom>
          <a:solidFill>
            <a:srgbClr val="FFE79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จังหวัดเดียวกัน    แต่ต่างกรม</a:t>
            </a:r>
            <a:r>
              <a:rPr lang="en-US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/</a:t>
            </a:r>
            <a:r>
              <a:rPr 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กระทรวง</a:t>
            </a:r>
            <a:endParaRPr lang="en-US" sz="16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B68C1F7-4589-CBE0-8C77-EA55C625FDCB}"/>
              </a:ext>
            </a:extLst>
          </p:cNvPr>
          <p:cNvSpPr/>
          <p:nvPr/>
        </p:nvSpPr>
        <p:spPr>
          <a:xfrm>
            <a:off x="4396621" y="2313978"/>
            <a:ext cx="216000" cy="10800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endParaRPr lang="en-US" sz="1592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F1EF923-330F-6EFC-1840-6B43A89E1371}"/>
              </a:ext>
            </a:extLst>
          </p:cNvPr>
          <p:cNvSpPr/>
          <p:nvPr/>
        </p:nvSpPr>
        <p:spPr>
          <a:xfrm>
            <a:off x="4845376" y="2549717"/>
            <a:ext cx="1260000" cy="576000"/>
          </a:xfrm>
          <a:prstGeom prst="roundRect">
            <a:avLst/>
          </a:prstGeom>
          <a:solidFill>
            <a:schemeClr val="accent6">
              <a:lumMod val="8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0" rIns="74267" bIns="74267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+ บริหารสูง</a:t>
            </a:r>
            <a:endParaRPr lang="en-US" sz="20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6C9478C-6E19-7000-4966-7F38B4FAD8A6}"/>
              </a:ext>
            </a:extLst>
          </p:cNvPr>
          <p:cNvSpPr/>
          <p:nvPr/>
        </p:nvSpPr>
        <p:spPr>
          <a:xfrm>
            <a:off x="7347533" y="2442063"/>
            <a:ext cx="1504180" cy="791308"/>
          </a:xfrm>
          <a:prstGeom prst="roundRect">
            <a:avLst/>
          </a:prstGeom>
          <a:solidFill>
            <a:srgbClr val="FFEBEB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นายกรัฐมนตรี</a:t>
            </a:r>
            <a:endParaRPr lang="en-US" sz="20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60777D90-0CF8-9C0B-74A4-B9E9DC823D64}"/>
              </a:ext>
            </a:extLst>
          </p:cNvPr>
          <p:cNvSpPr/>
          <p:nvPr/>
        </p:nvSpPr>
        <p:spPr>
          <a:xfrm>
            <a:off x="292287" y="2465211"/>
            <a:ext cx="1200000" cy="720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ม.๕๗ร่วมกันตั้ง</a:t>
            </a:r>
            <a:endParaRPr lang="en-US" sz="20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0DD0F466-8844-4B02-893D-E61987DFEAB1}"/>
              </a:ext>
            </a:extLst>
          </p:cNvPr>
          <p:cNvSpPr/>
          <p:nvPr/>
        </p:nvSpPr>
        <p:spPr>
          <a:xfrm>
            <a:off x="5338411" y="1153992"/>
            <a:ext cx="1980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อธิบดี</a:t>
            </a:r>
            <a:r>
              <a:rPr lang="en-US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/</a:t>
            </a:r>
            <a:endParaRPr lang="th-TH" sz="20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ผบ.เหนือขึ้นไป</a:t>
            </a:r>
            <a:endParaRPr lang="en-US" sz="20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3334650F-9C21-21C7-99B3-A219805AA3D2}"/>
              </a:ext>
            </a:extLst>
          </p:cNvPr>
          <p:cNvSpPr/>
          <p:nvPr/>
        </p:nvSpPr>
        <p:spPr>
          <a:xfrm>
            <a:off x="5338413" y="3933450"/>
            <a:ext cx="2095031" cy="6594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ผู้ว่าราชการจังหวัด</a:t>
            </a:r>
            <a:endParaRPr lang="en-US" sz="20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39B900B4-5A61-D55D-FCB7-C26873E2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89" y="1153991"/>
            <a:ext cx="1368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 ๑๖ (๑)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4B227740-AE11-D2EF-B412-F287C589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284" y="2052272"/>
            <a:ext cx="1189609" cy="3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 ๑๖ (๒)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E54456D7-B9FE-7927-A53B-890783E4B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55" y="2859783"/>
            <a:ext cx="1209727" cy="3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 ๑๖ (๓)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4C5B3D38-A6E1-3A8E-748C-CF0A5B23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88" y="3939820"/>
            <a:ext cx="1368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 ๑๖ (๔)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AD5CE565-6164-7760-BE64-5FD67EF7CE78}"/>
              </a:ext>
            </a:extLst>
          </p:cNvPr>
          <p:cNvSpPr txBox="1">
            <a:spLocks/>
          </p:cNvSpPr>
          <p:nvPr/>
        </p:nvSpPr>
        <p:spPr>
          <a:xfrm>
            <a:off x="1824997" y="189104"/>
            <a:ext cx="5400000" cy="648000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lIns="74267" tIns="37133" rIns="74267" bIns="37133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316520" latinLnBrk="0">
              <a:defRPr/>
            </a:pPr>
            <a:r>
              <a:rPr 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ผู้มีอำนาจตามมาตรา ๙๔ (๔) ประกอบข้อ ๑๖</a:t>
            </a:r>
            <a:endParaRPr lang="en-US" sz="28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4E10B11-6228-F6A4-1453-D239FC195C46}"/>
              </a:ext>
            </a:extLst>
          </p:cNvPr>
          <p:cNvSpPr/>
          <p:nvPr/>
        </p:nvSpPr>
        <p:spPr>
          <a:xfrm flipH="1">
            <a:off x="1572749" y="2321666"/>
            <a:ext cx="177801" cy="980343"/>
          </a:xfrm>
          <a:prstGeom prst="rightBrace">
            <a:avLst>
              <a:gd name="adj1" fmla="val 8333"/>
              <a:gd name="adj2" fmla="val 5080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endParaRPr lang="en-US" sz="1592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Arrow: Right 18">
            <a:extLst>
              <a:ext uri="{FF2B5EF4-FFF2-40B4-BE49-F238E27FC236}">
                <a16:creationId xmlns:a16="http://schemas.microsoft.com/office/drawing/2014/main" id="{A39E1A31-ECA0-F4F4-04A5-32B665F76922}"/>
              </a:ext>
            </a:extLst>
          </p:cNvPr>
          <p:cNvSpPr/>
          <p:nvPr/>
        </p:nvSpPr>
        <p:spPr>
          <a:xfrm>
            <a:off x="4428997" y="1243991"/>
            <a:ext cx="192000" cy="3600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2" name="Arrow: Right 18">
            <a:extLst>
              <a:ext uri="{FF2B5EF4-FFF2-40B4-BE49-F238E27FC236}">
                <a16:creationId xmlns:a16="http://schemas.microsoft.com/office/drawing/2014/main" id="{FA3FE565-2668-A324-D27D-C77439A1D27E}"/>
              </a:ext>
            </a:extLst>
          </p:cNvPr>
          <p:cNvSpPr/>
          <p:nvPr/>
        </p:nvSpPr>
        <p:spPr>
          <a:xfrm>
            <a:off x="4530880" y="4113379"/>
            <a:ext cx="192000" cy="360000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3" name="Arrow: Right 18">
            <a:extLst>
              <a:ext uri="{FF2B5EF4-FFF2-40B4-BE49-F238E27FC236}">
                <a16:creationId xmlns:a16="http://schemas.microsoft.com/office/drawing/2014/main" id="{D9E27C7C-9949-ABAA-E0EB-786237D44BE9}"/>
              </a:ext>
            </a:extLst>
          </p:cNvPr>
          <p:cNvSpPr/>
          <p:nvPr/>
        </p:nvSpPr>
        <p:spPr>
          <a:xfrm>
            <a:off x="6668308" y="2599137"/>
            <a:ext cx="192000" cy="360000"/>
          </a:xfrm>
          <a:prstGeom prst="right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4" name="Picture 4" descr="Page 46 | Cartoon suite Images - Free Download on Freepik">
            <a:extLst>
              <a:ext uri="{FF2B5EF4-FFF2-40B4-BE49-F238E27FC236}">
                <a16:creationId xmlns:a16="http://schemas.microsoft.com/office/drawing/2014/main" id="{3C6F44EF-B43B-4AB8-1CF5-B398605B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08" y="757568"/>
            <a:ext cx="121263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1122E91-DA8C-92A4-C489-C7694CDA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13" y="517641"/>
            <a:ext cx="7804973" cy="571174"/>
          </a:xfrm>
          <a:solidFill>
            <a:srgbClr val="00B0F0">
              <a:alpha val="54000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th-TH" sz="2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องค์ประกอบของคำสั่งแต่งตั้งคณะกรรมการสอบสวน (ข้อ ๑๙) (แบบ ดว.๑) </a:t>
            </a:r>
            <a:endParaRPr lang="en-GB" sz="26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755A7-87D5-D593-DD3D-6E93ABDC8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332" y="1322037"/>
            <a:ext cx="4593325" cy="18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th-TH" altLang="th-TH" sz="2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๑. ชื่อและตำแหน่งของผู้ถูกกล่าวหา</a:t>
            </a:r>
            <a:br>
              <a:rPr lang="en-US" altLang="th-TH" sz="2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๒</a:t>
            </a:r>
            <a:r>
              <a:rPr lang="en-US" altLang="th-TH" sz="2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. </a:t>
            </a:r>
            <a:r>
              <a:rPr lang="th-TH" altLang="th-TH" sz="2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เรื่องที่กล่าวหา</a:t>
            </a:r>
            <a:br>
              <a:rPr lang="th-TH" altLang="th-TH" sz="2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๓. ชื่อคณะกรรมการสอบสวน</a:t>
            </a:r>
            <a:r>
              <a:rPr lang="th-TH" altLang="th-TH" sz="2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</a:t>
            </a:r>
            <a:endParaRPr lang="th-TH" altLang="th-TH" sz="2600" b="1" u="sng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43A36A26-E653-1104-35C5-169D2D233D31}"/>
              </a:ext>
            </a:extLst>
          </p:cNvPr>
          <p:cNvSpPr/>
          <p:nvPr/>
        </p:nvSpPr>
        <p:spPr>
          <a:xfrm>
            <a:off x="669513" y="3365859"/>
            <a:ext cx="7804973" cy="1260000"/>
          </a:xfrm>
          <a:prstGeom prst="rect">
            <a:avLst/>
          </a:prstGeom>
          <a:solidFill>
            <a:srgbClr val="FFE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4267" tIns="37133" rIns="74267" bIns="37133" anchor="ctr"/>
          <a:lstStyle/>
          <a:p>
            <a:pPr defTabSz="316520" latinLnBrk="0">
              <a:lnSpc>
                <a:spcPct val="114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 </a:t>
            </a:r>
            <a:r>
              <a:rPr lang="th-TH" sz="2000" b="1" u="sng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หลักการใหม่</a:t>
            </a:r>
          </a:p>
          <a:p>
            <a:pPr defTabSz="316520" latinLnBrk="0">
              <a:lnSpc>
                <a:spcPct val="114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 &gt; </a:t>
            </a:r>
            <a:r>
              <a:rPr lang="th-TH" sz="20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ให้ระบุแต่ชื่อของประธานกรรมการ และกรรมการ ไม่ต้องระบุตำแหน่ง แต่ให้แจ้งตำแหน่ง</a:t>
            </a:r>
          </a:p>
          <a:p>
            <a:pPr defTabSz="316520" latinLnBrk="0">
              <a:lnSpc>
                <a:spcPct val="114000"/>
              </a:lnSpc>
              <a:defRPr/>
            </a:pPr>
            <a:r>
              <a:rPr lang="th-TH" sz="2000" b="1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    ไปพร้อมกับคำสั่งฯ พร้อม</a:t>
            </a:r>
            <a:r>
              <a:rPr lang="th-TH" sz="2000" b="1" u="sng" dirty="0">
                <a:solidFill>
                  <a:srgbClr val="000000"/>
                </a:solidFill>
                <a:latin typeface="TH K2D July8" panose="02000506000000020004" pitchFamily="2" charset="-34"/>
                <a:ea typeface="Tahoma" pitchFamily="34" charset="0"/>
                <a:cs typeface="TH K2D July8" panose="02000506000000020004" pitchFamily="2" charset="-34"/>
              </a:rPr>
              <a:t>แจ้งสิทธิในการคัดค้าน</a:t>
            </a:r>
            <a:endParaRPr lang="th-TH" sz="2000" b="1" dirty="0">
              <a:solidFill>
                <a:srgbClr val="000000"/>
              </a:solidFill>
              <a:latin typeface="TH K2D July8" panose="02000506000000020004" pitchFamily="2" charset="-34"/>
              <a:ea typeface="Tahoma" pitchFamily="34" charset="0"/>
              <a:cs typeface="TH K2D July8" panose="02000506000000020004" pitchFamily="2" charset="-34"/>
            </a:endParaRPr>
          </a:p>
        </p:txBody>
      </p:sp>
      <p:pic>
        <p:nvPicPr>
          <p:cNvPr id="10" name="Picture 2" descr="Documents Detailed Flat Circular Flat icon | Freepik">
            <a:extLst>
              <a:ext uri="{FF2B5EF4-FFF2-40B4-BE49-F238E27FC236}">
                <a16:creationId xmlns:a16="http://schemas.microsoft.com/office/drawing/2014/main" id="{B6677916-F30C-30AB-F8A5-53AE9E92B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61" y="1661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CD339BC-318F-D20E-EFB1-D8306711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003" y="638508"/>
            <a:ext cx="2952902" cy="686181"/>
          </a:xfrm>
          <a:solidFill>
            <a:srgbClr val="00B0F0">
              <a:alpha val="5400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ตัวอย่างเรื่องกล่าวหา</a:t>
            </a:r>
            <a:endParaRPr lang="en-GB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EE7D6F2-45A5-92E0-ACCC-6F22BAB8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7" y="1477721"/>
            <a:ext cx="7776865" cy="2946155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thaiDist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ด้วย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นายสินฯ 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เจ้าพนักงานตรวจโรงงานชำนาญงาน</a:t>
            </a:r>
          </a:p>
          <a:p>
            <a:pPr marL="0" marR="0" lvl="0" indent="0" algn="thaiDist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รมโรงงานอุตสาหกรรม ถูกกล่าวหาว่ากระทำผิดวินัยอย่างร้ายแรงในเรื่องเรียกและรับเงินจากเจ้าของโรงงานแสงทิพย์การยาง      โดยมิชอบ เพื่อช่วยเหลือไม่ให้ถูกดำเนินคดีอาญาในข้อหามีเครื่องจักรที่มีแรงม้าเกินกว่าที่ได้รับอนุญาต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Picture 2" descr="Bribery Corruption: Over 8,823 Royalty-Free Licensable Stock Illustrations  &amp; Drawings | Shutterstock">
            <a:extLst>
              <a:ext uri="{FF2B5EF4-FFF2-40B4-BE49-F238E27FC236}">
                <a16:creationId xmlns:a16="http://schemas.microsoft.com/office/drawing/2014/main" id="{9C34366F-5972-C21A-51A5-3816B3BF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26" y="719624"/>
            <a:ext cx="1440000" cy="1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B819A-D923-528F-703F-3534EDA3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99A89F6-6BA9-BB96-C87D-661FBE16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14" y="127671"/>
            <a:ext cx="6255372" cy="587906"/>
          </a:xfrm>
          <a:solidFill>
            <a:srgbClr val="00B0F0">
              <a:alpha val="5400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th-TH" sz="2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องค์ประกอบและคุณสมบัติของ คกก.สอบสวน (ข้อ ๑๘)</a:t>
            </a:r>
            <a:endParaRPr lang="en-GB" sz="28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graphicFrame>
        <p:nvGraphicFramePr>
          <p:cNvPr id="3" name="ตาราง 11">
            <a:extLst>
              <a:ext uri="{FF2B5EF4-FFF2-40B4-BE49-F238E27FC236}">
                <a16:creationId xmlns:a16="http://schemas.microsoft.com/office/drawing/2014/main" id="{F5FB9049-3AA9-6628-A0A8-D88DC9C41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84029"/>
              </p:ext>
            </p:extLst>
          </p:nvPr>
        </p:nvGraphicFramePr>
        <p:xfrm>
          <a:off x="460724" y="922209"/>
          <a:ext cx="8222552" cy="329908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1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37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องค์ประกอบ</a:t>
                      </a:r>
                    </a:p>
                  </a:txBody>
                  <a:tcPr marL="121920" marR="121920"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คุณสมบัติ</a:t>
                      </a:r>
                    </a:p>
                  </a:txBody>
                  <a:tcPr marL="121920" marR="121920"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958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๑. ประธานกรรมการ</a:t>
                      </a:r>
                    </a:p>
                  </a:txBody>
                  <a:tcPr marL="121920" marR="12192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๑. ประธานกรรมการมีตำแหน่ง</a:t>
                      </a:r>
                    </a:p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  ตามที่ ก.พ. กำหนด (ว.๒/๒๕๕๗)</a:t>
                      </a:r>
                    </a:p>
                  </a:txBody>
                  <a:tcPr marL="121920" marR="121920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621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๒. กรรมการอย่างน้อย ๒</a:t>
                      </a:r>
                      <a:r>
                        <a:rPr lang="th-TH" sz="2400" b="1" baseline="0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คน</a:t>
                      </a:r>
                    </a:p>
                    <a:p>
                      <a:r>
                        <a:rPr lang="th-TH" sz="2400" b="1" baseline="0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 (คนหนึ่งเป็นเลขานุการ)</a:t>
                      </a:r>
                      <a:endParaRPr lang="th-TH" sz="2400" b="1" dirty="0">
                        <a:solidFill>
                          <a:srgbClr val="000000"/>
                        </a:solidFill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๒. ต้องมีนิติกร/ผู้ได้รับปริญญาทาง</a:t>
                      </a:r>
                      <a:b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</a:b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  กฎหมาย/ผู้ผ่านการฝึกอบรมฯ/</a:t>
                      </a:r>
                    </a:p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  ผู้มีประสบการณ์ฯ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131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๓. </a:t>
                      </a:r>
                      <a:r>
                        <a:rPr lang="th-TH" sz="2400" b="1" u="none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ผู้ช่วยเลขานุการ</a:t>
                      </a:r>
                      <a:r>
                        <a:rPr lang="th-TH" sz="2400" b="1" baseline="0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 (กรณีจำเป็น)</a:t>
                      </a:r>
                      <a:endParaRPr lang="th-TH" sz="2400" b="1" dirty="0">
                        <a:solidFill>
                          <a:srgbClr val="000000"/>
                        </a:solidFill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121920" marR="12192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๓. </a:t>
                      </a:r>
                      <a:r>
                        <a:rPr lang="th-TH" sz="2400" b="1" u="none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ข้าราชการ</a:t>
                      </a:r>
                      <a:r>
                        <a:rPr lang="th-TH" sz="2400" b="1" u="none" dirty="0" err="1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พลเรือน</a:t>
                      </a:r>
                      <a:r>
                        <a:rPr lang="th-TH" sz="2400" b="1" u="none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สามัญ</a:t>
                      </a:r>
                    </a:p>
                  </a:txBody>
                  <a:tcPr marL="121920" marR="121920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5FF6DF95-4BAD-B763-CD92-F3A088FC6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40" y="4501203"/>
            <a:ext cx="3752192" cy="407128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4267" tIns="37133" rIns="74267" bIns="37133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แต่งตั้งจากลูกจ้างประจำหรือพนักงานราชการก็ได้</a:t>
            </a:r>
          </a:p>
        </p:txBody>
      </p:sp>
      <p:cxnSp>
        <p:nvCxnSpPr>
          <p:cNvPr id="5" name="ตัวเชื่อมต่อโค้ง 15">
            <a:extLst>
              <a:ext uri="{FF2B5EF4-FFF2-40B4-BE49-F238E27FC236}">
                <a16:creationId xmlns:a16="http://schemas.microsoft.com/office/drawing/2014/main" id="{480B0745-120B-9585-18D6-D127B45A655C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786411" y="3955789"/>
            <a:ext cx="636225" cy="545414"/>
          </a:xfrm>
          <a:prstGeom prst="curved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53A7ECB9-5343-050B-E850-F21B9D7B1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828" y="4393704"/>
            <a:ext cx="3757761" cy="622125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4267" tIns="37133" rIns="74267" bIns="37133"/>
          <a:lstStyle/>
          <a:p>
            <a:pPr defTabSz="316520" latinLnBrk="0">
              <a:defRPr/>
            </a:pPr>
            <a:r>
              <a:rPr lang="th-TH" sz="1800" b="1" u="sng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กรณีจำเป็น</a:t>
            </a:r>
          </a:p>
          <a:p>
            <a:pPr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- ข้าราชการฝ่าย</a:t>
            </a:r>
            <a:r>
              <a:rPr lang="th-TH" sz="1800" b="1" dirty="0" err="1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พลเรือน</a:t>
            </a: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ที่</a:t>
            </a:r>
            <a:r>
              <a:rPr lang="th-TH" sz="1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ไม่ใช่</a:t>
            </a: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ข้าราชการการเมือง</a:t>
            </a:r>
          </a:p>
        </p:txBody>
      </p:sp>
      <p:cxnSp>
        <p:nvCxnSpPr>
          <p:cNvPr id="7" name="ตัวเชื่อมต่อโค้ง 18">
            <a:extLst>
              <a:ext uri="{FF2B5EF4-FFF2-40B4-BE49-F238E27FC236}">
                <a16:creationId xmlns:a16="http://schemas.microsoft.com/office/drawing/2014/main" id="{B8CB9F12-A063-1DD3-39D1-907E59A8C2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06287" y="3955789"/>
            <a:ext cx="701390" cy="596350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62D291AC-599E-965D-B9FC-DE44B580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50" y="110778"/>
            <a:ext cx="100288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สิ่งพิมพ์">
            <a:extLst>
              <a:ext uri="{FF2B5EF4-FFF2-40B4-BE49-F238E27FC236}">
                <a16:creationId xmlns:a16="http://schemas.microsoft.com/office/drawing/2014/main" id="{3F009B9D-388B-9D2F-AACC-7AB6EA1B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818" y="1579281"/>
            <a:ext cx="1554022" cy="576000"/>
          </a:xfrm>
          <a:prstGeom prst="rect">
            <a:avLst/>
          </a:prstGeom>
          <a:solidFill>
            <a:srgbClr val="FF8989"/>
          </a:solidFill>
          <a:ln w="38100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ผู้ถูกกล่าวหา</a:t>
            </a:r>
          </a:p>
        </p:txBody>
      </p:sp>
      <p:sp>
        <p:nvSpPr>
          <p:cNvPr id="3" name="Rectangle 2" descr="สิ่งพิมพ์">
            <a:extLst>
              <a:ext uri="{FF2B5EF4-FFF2-40B4-BE49-F238E27FC236}">
                <a16:creationId xmlns:a16="http://schemas.microsoft.com/office/drawing/2014/main" id="{FC0ADFCF-3C83-1B4A-0692-8FAF1E985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084" y="1563235"/>
            <a:ext cx="1612435" cy="576000"/>
          </a:xfrm>
          <a:prstGeom prst="rect">
            <a:avLst/>
          </a:prstGeom>
          <a:solidFill>
            <a:srgbClr val="92D050"/>
          </a:solidFill>
          <a:ln w="38100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คกก.สอบสวน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EE8656B-56B8-07F2-7C4E-185D56E6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44" y="2250182"/>
            <a:ext cx="4100367" cy="236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4000"/>
              </a:lnSpc>
              <a:spcBef>
                <a:spcPts val="60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ให้ลงลายมือชื่อและวันที่รับทราบ</a:t>
            </a:r>
            <a:b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มอบสำเนาคำสั่ง</a:t>
            </a:r>
            <a:b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ส่งทางไปรษณีย์ลงทะเบียนตอบรับ </a:t>
            </a:r>
            <a:b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เมื่อพ้น ๗ วัน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(ในประเทศ) </a:t>
            </a:r>
            <a:br>
              <a:rPr lang="th-TH" altLang="th-TH" sz="2200" b="1" dirty="0">
                <a:solidFill>
                  <a:srgbClr val="0033CC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srgbClr val="0033CC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หรือ ๑๕ วัน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(ต่างประเทศ)    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ถือว่ารับทราบ</a:t>
            </a:r>
            <a:endParaRPr lang="th-TH" altLang="th-TH" sz="2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4DE0E97-2B04-98B9-6086-808417821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81713"/>
            <a:ext cx="3131998" cy="200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4000"/>
              </a:lnSpc>
              <a:spcBef>
                <a:spcPct val="5000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ส่งสำเนาคำสั่ง</a:t>
            </a:r>
            <a:b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ส่งหลักฐานการรับทราบ</a:t>
            </a:r>
            <a:b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เอกสารหลักฐานเกี่ยวกับ</a:t>
            </a:r>
            <a:b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เรื่องที่กล่าวหา</a:t>
            </a:r>
            <a:b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ประธานฯ ลงลายมือชื่อรับทราบ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2ACA162A-D02B-0980-7037-49CA56E9B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7277" y="1207619"/>
            <a:ext cx="50686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9D8692EE-E8FD-7681-EAC1-909BD1A07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1829" y="1199763"/>
            <a:ext cx="0" cy="3489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1E9E5F8C-F4B6-3509-1F00-7D9A07C7C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884" y="1215993"/>
            <a:ext cx="0" cy="3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B166B68B-528E-1425-EEB0-DA39F05C5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996" y="950532"/>
            <a:ext cx="0" cy="249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33C6B4C-FD62-E554-8702-D3A0AC2DFE3B}"/>
              </a:ext>
            </a:extLst>
          </p:cNvPr>
          <p:cNvSpPr txBox="1">
            <a:spLocks/>
          </p:cNvSpPr>
          <p:nvPr/>
        </p:nvSpPr>
        <p:spPr>
          <a:xfrm>
            <a:off x="1914977" y="334346"/>
            <a:ext cx="5068607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anchor="ctr"/>
          <a:lstStyle/>
          <a:p>
            <a:pPr algn="ctr" defTabSz="316520" latinLnBrk="0">
              <a:spcBef>
                <a:spcPct val="0"/>
              </a:spcBef>
              <a:defRPr/>
            </a:pPr>
            <a:r>
              <a:rPr lang="th-TH" sz="2800" b="1" dirty="0">
                <a:ln w="3175" cmpd="sng">
                  <a:noFill/>
                </a:ln>
                <a:latin typeface="TH K2D July8" panose="02000506000000020004" pitchFamily="2" charset="-34"/>
                <a:cs typeface="TH K2D July8" panose="02000506000000020004" pitchFamily="2" charset="-34"/>
              </a:rPr>
              <a:t>การแจ้งคำสั่งแต่งตั้งคณะกรรมการสอบสวน</a:t>
            </a:r>
            <a:endParaRPr lang="en-GB" sz="2800" b="1" dirty="0">
              <a:ln w="3175" cmpd="sng">
                <a:noFill/>
              </a:ln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1" name="Graphic 10" descr="Man in business attire">
            <a:extLst>
              <a:ext uri="{FF2B5EF4-FFF2-40B4-BE49-F238E27FC236}">
                <a16:creationId xmlns:a16="http://schemas.microsoft.com/office/drawing/2014/main" id="{E61EB9E0-4601-23B3-CB35-04B6C89B0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448" y="811277"/>
            <a:ext cx="664616" cy="673104"/>
          </a:xfrm>
          <a:prstGeom prst="rect">
            <a:avLst/>
          </a:prstGeom>
        </p:spPr>
      </p:pic>
      <p:pic>
        <p:nvPicPr>
          <p:cNvPr id="12" name="Picture 2" descr="Mail cartoon Images - Free Download on Freepik">
            <a:extLst>
              <a:ext uri="{FF2B5EF4-FFF2-40B4-BE49-F238E27FC236}">
                <a16:creationId xmlns:a16="http://schemas.microsoft.com/office/drawing/2014/main" id="{E2BC3E9F-6267-5CC3-DDFC-D7A0569C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81" y="382260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34522B8E-C891-CD74-68DF-ACECAE9A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97" y="340757"/>
            <a:ext cx="15043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227" y="1261240"/>
            <a:ext cx="8640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476702" y="289035"/>
            <a:ext cx="6120000" cy="720000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608330" y="387425"/>
            <a:ext cx="588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กฎ ก.พ. ว่าด้วยการดำเนินการทางวินัย พ.ศ. ๒๕๕๖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069" y="1613338"/>
            <a:ext cx="8092965" cy="250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๑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การดำเนินการเมื่อมีการกล่าวหาหรือกรณีเป็นที่สงสัยว่ามีการกระทำผิดวินัย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๒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การสืบสวนหรือการพิจารณาในเบื้องต้น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๓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การดำเนินการในกรณีมีมูลที่ควรกล่าวหาว่ากระทำผิดวินัยอย่างไม่ร้ายแรง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๔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การดำเนินการในกรณีมีมูลที่ควรกล่าวหาว่ากระทำผิดวินัยอย่างร้ายแรง</a:t>
            </a:r>
          </a:p>
          <a:p>
            <a:pPr>
              <a:lnSpc>
                <a:spcPct val="114000"/>
              </a:lnSpc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๕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กรณีความผิดที่ปรากฏชัดแจ้ง</a:t>
            </a:r>
          </a:p>
        </p:txBody>
      </p:sp>
      <p:pic>
        <p:nvPicPr>
          <p:cNvPr id="29700" name="Picture 4" descr="Judge gavel with law book vector illustration advocacy element concept  design | Premium Vector">
            <a:extLst>
              <a:ext uri="{FF2B5EF4-FFF2-40B4-BE49-F238E27FC236}">
                <a16:creationId xmlns:a16="http://schemas.microsoft.com/office/drawing/2014/main" id="{5E4D6385-2313-1352-6FED-41335D88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27" y="289035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9581-B04A-BD7C-5A9D-C1C944E92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36444EAE-1BB1-F365-3A4A-ABBC147A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67" y="197648"/>
            <a:ext cx="120345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5A23FA2-77C0-4EE4-D2AF-22E18BAD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17" y="1130024"/>
            <a:ext cx="1152000" cy="504000"/>
          </a:xfrm>
          <a:prstGeom prst="rect">
            <a:avLst/>
          </a:prstGeom>
          <a:solidFill>
            <a:srgbClr val="FF8989"/>
          </a:solidFill>
          <a:ln w="28575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/>
          <a:p>
            <a:pPr algn="ctr" defTabSz="316520" latinLnBrk="0">
              <a:spcBef>
                <a:spcPct val="50000"/>
              </a:spcBef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ผู้คัดค้าน</a:t>
            </a:r>
            <a:endParaRPr lang="th-TH" sz="24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D2865E1-E149-3813-654B-0940E773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1028395"/>
            <a:ext cx="1600200" cy="432000"/>
          </a:xfrm>
          <a:prstGeom prst="rect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lIns="74267" tIns="37133" rIns="74267" bIns="37133">
            <a:spAutoFit/>
          </a:bodyPr>
          <a:lstStyle/>
          <a:p>
            <a:pPr algn="ctr" defTabSz="316520" latinLnBrk="0">
              <a:spcBef>
                <a:spcPct val="50000"/>
              </a:spcBef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ประธานฯ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35E467B-F985-AD44-C81A-76D4135F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256" y="1219671"/>
            <a:ext cx="1620000" cy="4320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spcBef>
                <a:spcPct val="50000"/>
              </a:spcBef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ผู้สั่งแต่งตั้งฯ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8311CD1-F0BB-7A85-BB9E-706873E3F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628" y="2186209"/>
            <a:ext cx="1776000" cy="3519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/>
          <a:p>
            <a:pPr algn="ctr" defTabSz="316520" latinLnBrk="0">
              <a:spcBef>
                <a:spcPct val="50000"/>
              </a:spcBef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พิจารณาคำคัดค้าน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CA3D76F-CBAB-4060-B62C-97ABA851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20" y="1693663"/>
            <a:ext cx="3867741" cy="25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000" b="1" u="sng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เหตุแห่งการคัดค้าน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ผู้กล่าวหา/คู่หมั้น คู่สมรส ผู้กล่าวหา</a:t>
            </a:r>
            <a:b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เป็นญาติผู้กล่าวหา</a:t>
            </a:r>
            <a:b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มีสาเหตุโกรธเคือง</a:t>
            </a:r>
            <a:b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มีประโยชน์ได้เสียในเรื่องที่สอบสวน</a:t>
            </a:r>
            <a:b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รู้เห็นเหตุการณ์ในขณะกระทำผิด</a:t>
            </a:r>
            <a:b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เหตุอื่นซึ่งมีสภาพร้ายแรง</a:t>
            </a: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04D981C-6562-7540-489F-B7FE4141C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056" y="1425374"/>
            <a:ext cx="1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5ABD77F9-46AB-3239-220D-ABB696D6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52" y="1006466"/>
            <a:ext cx="914400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1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๗ วัน</a:t>
            </a:r>
            <a:endParaRPr lang="th-TH" altLang="th-TH" sz="18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E3DEA6B-77B3-8A15-B708-5A8DF7717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128" y="1454149"/>
            <a:ext cx="8019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E736A5A5-335B-6480-1860-7881A2100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634" y="1233561"/>
            <a:ext cx="4984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6E8B8CD2-8559-5106-8B36-88F490D7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76" y="3133932"/>
            <a:ext cx="817179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ฟังได้</a:t>
            </a:r>
            <a:endParaRPr lang="th-TH" altLang="th-TH" sz="18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847BDC66-0570-44EA-8D03-35105B26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552" y="3131077"/>
            <a:ext cx="969741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ฟังไม่ได้</a:t>
            </a:r>
            <a:endParaRPr lang="th-TH" altLang="th-TH" sz="18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04347D9-DFE8-4FCB-59B2-E52A4D2F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843" y="2583204"/>
            <a:ext cx="828913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1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๑๕ วัน</a:t>
            </a:r>
            <a:endParaRPr lang="th-TH" altLang="th-TH" sz="18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D3BB41E2-A6C9-034A-2A35-14727731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310" y="3586733"/>
            <a:ext cx="1620000" cy="576000"/>
          </a:xfrm>
          <a:prstGeom prst="rect">
            <a:avLst/>
          </a:prstGeom>
          <a:solidFill>
            <a:srgbClr val="99CCFF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4267" tIns="37133" rIns="74267" bIns="37133">
            <a:spAutoFit/>
          </a:bodyPr>
          <a:lstStyle/>
          <a:p>
            <a:pPr algn="ctr" defTabSz="316520" latinLnBrk="0">
              <a:spcBef>
                <a:spcPct val="50000"/>
              </a:spcBef>
              <a:defRPr/>
            </a:pPr>
            <a:r>
              <a:rPr lang="th-TH" sz="1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ผู้ถูกคัดค้านพ้นจาก         การเป็นกรรมการ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B14D5E54-06C8-4DF1-EA09-F9AA133E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49" y="3619008"/>
            <a:ext cx="1047094" cy="321213"/>
          </a:xfrm>
          <a:prstGeom prst="rect">
            <a:avLst/>
          </a:prstGeom>
          <a:noFill/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1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ยกคำคัดค้าน</a:t>
            </a:r>
            <a:endParaRPr lang="th-TH" altLang="th-TH" sz="16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2BB57985-A697-19FA-DD04-9DCEA4E4F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3696" y="3002536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8" name="Line 28">
            <a:extLst>
              <a:ext uri="{FF2B5EF4-FFF2-40B4-BE49-F238E27FC236}">
                <a16:creationId xmlns:a16="http://schemas.microsoft.com/office/drawing/2014/main" id="{4EBCD2D9-40A0-841F-569F-A4B991942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9793" y="2542930"/>
            <a:ext cx="0" cy="4486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9" name="Line 29">
            <a:extLst>
              <a:ext uri="{FF2B5EF4-FFF2-40B4-BE49-F238E27FC236}">
                <a16:creationId xmlns:a16="http://schemas.microsoft.com/office/drawing/2014/main" id="{AEE2C792-B168-AA2D-05E1-CCA66A65F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3696" y="3002536"/>
            <a:ext cx="0" cy="1406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0" name="Line 30">
            <a:extLst>
              <a:ext uri="{FF2B5EF4-FFF2-40B4-BE49-F238E27FC236}">
                <a16:creationId xmlns:a16="http://schemas.microsoft.com/office/drawing/2014/main" id="{C390B992-E120-E852-CF4F-159B43695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696" y="3008223"/>
            <a:ext cx="0" cy="1406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Line 38">
            <a:extLst>
              <a:ext uri="{FF2B5EF4-FFF2-40B4-BE49-F238E27FC236}">
                <a16:creationId xmlns:a16="http://schemas.microsoft.com/office/drawing/2014/main" id="{741CDB01-F94D-2780-CD8F-B40A8D61AC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552" y="1635646"/>
            <a:ext cx="0" cy="259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40D1F37F-37B5-7C52-265E-26D71F39A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7094" y="1803322"/>
            <a:ext cx="4984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3" name="Line 30">
            <a:extLst>
              <a:ext uri="{FF2B5EF4-FFF2-40B4-BE49-F238E27FC236}">
                <a16:creationId xmlns:a16="http://schemas.microsoft.com/office/drawing/2014/main" id="{D2859BE2-2921-0211-C73C-32BBDF577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4765" y="3467079"/>
            <a:ext cx="0" cy="1406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F886CFDA-9C11-CE06-7FB9-8F51DAEA4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3696" y="3430714"/>
            <a:ext cx="0" cy="1406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5" name="Line 30">
            <a:extLst>
              <a:ext uri="{FF2B5EF4-FFF2-40B4-BE49-F238E27FC236}">
                <a16:creationId xmlns:a16="http://schemas.microsoft.com/office/drawing/2014/main" id="{9BFD9694-ECEA-1F15-6FB3-4A51841E17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80385" y="3932801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26" name="Straight Connector 42">
            <a:extLst>
              <a:ext uri="{FF2B5EF4-FFF2-40B4-BE49-F238E27FC236}">
                <a16:creationId xmlns:a16="http://schemas.microsoft.com/office/drawing/2014/main" id="{B5EFD32A-7585-E67C-CEBA-6EA72BEDFB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39552" y="1241469"/>
            <a:ext cx="0" cy="2988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Line 9">
            <a:extLst>
              <a:ext uri="{FF2B5EF4-FFF2-40B4-BE49-F238E27FC236}">
                <a16:creationId xmlns:a16="http://schemas.microsoft.com/office/drawing/2014/main" id="{F0BEB759-27B4-40F5-E1FE-60758DB29B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31552" y="1241469"/>
            <a:ext cx="10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28" name="Straight Connector 45">
            <a:extLst>
              <a:ext uri="{FF2B5EF4-FFF2-40B4-BE49-F238E27FC236}">
                <a16:creationId xmlns:a16="http://schemas.microsoft.com/office/drawing/2014/main" id="{E3B922E3-E073-4A24-2F5D-8D5E2FE48B2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9552" y="4227934"/>
            <a:ext cx="8100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ounded Rectangle 46">
            <a:extLst>
              <a:ext uri="{FF2B5EF4-FFF2-40B4-BE49-F238E27FC236}">
                <a16:creationId xmlns:a16="http://schemas.microsoft.com/office/drawing/2014/main" id="{EA6B0CB7-1EF0-1B08-E4E8-2518EF4CE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353" y="4397020"/>
            <a:ext cx="3583788" cy="432000"/>
          </a:xfrm>
          <a:prstGeom prst="rect">
            <a:avLst/>
          </a:prstGeom>
          <a:solidFill>
            <a:srgbClr val="E1F2CE"/>
          </a:solidFill>
          <a:ln w="9525" algn="ctr">
            <a:noFill/>
            <a:round/>
            <a:headEnd/>
            <a:tailEnd/>
          </a:ln>
        </p:spPr>
        <p:txBody>
          <a:bodyPr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กรรมการที่ถูกคัดค้านต้องหยุดปฏิบัติหน้าที่*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2069D2B9-2A8D-1B01-615E-DCB99AA7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1563638"/>
            <a:ext cx="1584000" cy="432000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/>
          <a:p>
            <a:pPr algn="ctr" defTabSz="316520" latinLnBrk="0">
              <a:spcBef>
                <a:spcPct val="50000"/>
              </a:spcBef>
              <a:defRPr/>
            </a:pPr>
            <a:r>
              <a:rPr lang="th-TH" sz="1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ผู้ถูกคัดค้าน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95F42F-EB67-BC5E-F6B9-CC0B67EFA66F}"/>
              </a:ext>
            </a:extLst>
          </p:cNvPr>
          <p:cNvCxnSpPr>
            <a:cxnSpLocks noChangeShapeType="1"/>
            <a:endCxn id="22" idx="0"/>
          </p:cNvCxnSpPr>
          <p:nvPr/>
        </p:nvCxnSpPr>
        <p:spPr bwMode="auto">
          <a:xfrm flipH="1">
            <a:off x="5477093" y="1233562"/>
            <a:ext cx="4" cy="56976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Line 30">
            <a:extLst>
              <a:ext uri="{FF2B5EF4-FFF2-40B4-BE49-F238E27FC236}">
                <a16:creationId xmlns:a16="http://schemas.microsoft.com/office/drawing/2014/main" id="{F6BB37AA-4655-555A-476A-2785276E0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656" y="2027595"/>
            <a:ext cx="0" cy="1993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E0C7DD-007C-61E9-DBDB-965E3A359ECE}"/>
              </a:ext>
            </a:extLst>
          </p:cNvPr>
          <p:cNvSpPr txBox="1"/>
          <p:nvPr/>
        </p:nvSpPr>
        <p:spPr>
          <a:xfrm>
            <a:off x="7722555" y="4431306"/>
            <a:ext cx="900000" cy="351990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เป็นที่สุด</a:t>
            </a:r>
          </a:p>
        </p:txBody>
      </p:sp>
      <p:sp>
        <p:nvSpPr>
          <p:cNvPr id="34" name="Title 4">
            <a:extLst>
              <a:ext uri="{FF2B5EF4-FFF2-40B4-BE49-F238E27FC236}">
                <a16:creationId xmlns:a16="http://schemas.microsoft.com/office/drawing/2014/main" id="{44754BAF-6A4F-95FE-75CE-42A48A93A1CC}"/>
              </a:ext>
            </a:extLst>
          </p:cNvPr>
          <p:cNvSpPr txBox="1">
            <a:spLocks/>
          </p:cNvSpPr>
          <p:nvPr/>
        </p:nvSpPr>
        <p:spPr>
          <a:xfrm>
            <a:off x="2638441" y="205997"/>
            <a:ext cx="3600000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การคัดค้านกรรมการสอบสวน</a:t>
            </a:r>
            <a:endParaRPr lang="en-GB" sz="28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69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586F2-EDD8-A84C-0FCD-BBCF0B5F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A567F05B-4F0C-A9A8-8473-B023A1D30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5" y="289392"/>
            <a:ext cx="120345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F2B71365-0F2D-1A85-060A-DD7B6B56B2F4}"/>
              </a:ext>
            </a:extLst>
          </p:cNvPr>
          <p:cNvSpPr txBox="1">
            <a:spLocks/>
          </p:cNvSpPr>
          <p:nvPr/>
        </p:nvSpPr>
        <p:spPr>
          <a:xfrm>
            <a:off x="2538683" y="193380"/>
            <a:ext cx="3960000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การรายงานเหตุอันอาจถูกคัดค้าน </a:t>
            </a:r>
            <a:endParaRPr lang="en-GB" sz="28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66C0357-1FB9-AE7E-1958-ADF9C214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269" y="1153838"/>
            <a:ext cx="2012137" cy="444323"/>
          </a:xfrm>
          <a:prstGeom prst="rect">
            <a:avLst/>
          </a:prstGeom>
          <a:solidFill>
            <a:srgbClr val="21FF85"/>
          </a:solidFill>
          <a:ln w="31750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กรรมการสอบสวน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4AC71F8-93A5-A636-D30A-2C463018E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208" y="995446"/>
            <a:ext cx="2484000" cy="813655"/>
          </a:xfrm>
          <a:prstGeom prst="rect">
            <a:avLst/>
          </a:prstGeom>
          <a:solidFill>
            <a:srgbClr val="FF99FF"/>
          </a:solidFill>
          <a:ln w="317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ts val="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ผู้สั่งตั้ง </a:t>
            </a:r>
          </a:p>
          <a:p>
            <a:pPr algn="ctr" defTabSz="316520" latinLnBrk="0">
              <a:spcBef>
                <a:spcPts val="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คณะกรรมการสอบสวน</a:t>
            </a: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BF7BF014-A1B0-0B42-AD2A-E0C81F480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0666" y="1376000"/>
            <a:ext cx="252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831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7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7C971AF5-2A13-91AE-124E-D02762C7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062" y="2159008"/>
            <a:ext cx="900000" cy="131532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B44655-517D-93ED-1365-02BD6444E74B}"/>
              </a:ext>
            </a:extLst>
          </p:cNvPr>
          <p:cNvSpPr txBox="1"/>
          <p:nvPr/>
        </p:nvSpPr>
        <p:spPr>
          <a:xfrm>
            <a:off x="1674138" y="1684504"/>
            <a:ext cx="4393325" cy="303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h-TH" sz="2400" b="1" u="sng" dirty="0">
                <a:latin typeface="TH K2D July8" pitchFamily="2" charset="-34"/>
                <a:cs typeface="TH K2D July8" pitchFamily="2" charset="-34"/>
              </a:rPr>
              <a:t>เหตุแห่งการคัดค้าน</a:t>
            </a:r>
            <a:endParaRPr lang="en-US" sz="2400" b="1" u="sng" dirty="0">
              <a:latin typeface="TH K2D July8" pitchFamily="2" charset="-34"/>
              <a:cs typeface="TH K2D July8" pitchFamily="2" charset="-34"/>
            </a:endParaRP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ผู้กล่าวหา/คู่หมั้น คู่สมรส ของผู้กล่าวหา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เป็นญาติผู้กล่าวหา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มีสาเหตุโกรธเคือง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มีประโยชน์ได้เสียในเรื่องที่สอบสวน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รู้เห็นเหตุการณ์ในขณะกระทำผิด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H K2D July8" pitchFamily="2" charset="-34"/>
                <a:cs typeface="TH K2D July8" pitchFamily="2" charset="-34"/>
              </a:rPr>
              <a:t>&gt;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เหตุอื่นซึ่งมีสภาพร้ายแรง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4F1BCD05-1C42-3CD9-38AF-B554DC182C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3847" y="1402274"/>
            <a:ext cx="9633" cy="406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831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70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8E5A-CED0-1D82-0ADA-1CE801BAB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697F160-243C-EFFF-236A-812F72A70D2F}"/>
              </a:ext>
            </a:extLst>
          </p:cNvPr>
          <p:cNvSpPr txBox="1">
            <a:spLocks/>
          </p:cNvSpPr>
          <p:nvPr/>
        </p:nvSpPr>
        <p:spPr>
          <a:xfrm>
            <a:off x="1782000" y="339762"/>
            <a:ext cx="5580000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6785" tIns="76785" rIns="76785" bIns="767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การเปลี่ยนแปลงกรรมการสอบสวน (ข้อ </a:t>
            </a:r>
            <a:r>
              <a:rPr lang="th-TH" sz="3000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๒๐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)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Raleway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80668BA-4A5D-72DD-85B8-E1D093392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567" y="2735676"/>
            <a:ext cx="1800000" cy="972000"/>
          </a:xfrm>
          <a:prstGeom prst="rect">
            <a:avLst/>
          </a:prstGeom>
          <a:solidFill>
            <a:srgbClr val="FF99FF"/>
          </a:solidFill>
          <a:ln w="3175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ผู้สั่งตั้ง              คกก.สอบสวน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6736A-34F4-1E3F-61E8-C5E34D81F710}"/>
              </a:ext>
            </a:extLst>
          </p:cNvPr>
          <p:cNvSpPr txBox="1"/>
          <p:nvPr/>
        </p:nvSpPr>
        <p:spPr>
          <a:xfrm>
            <a:off x="5669495" y="1138972"/>
            <a:ext cx="1440000" cy="144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65462" tIns="32731" rIns="65462" bIns="32731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1A94697-15A5-4BC1-9D4D-EEAC71223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848" y="2670435"/>
            <a:ext cx="2579688" cy="141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98" tIns="38399" rIns="76798" bIns="3839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2400" b="1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เปลี่ยนตัวกรรมการ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* แสดงเหตุแห่งการสั่ง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* ดำเนินการแจ้งคำสั่ง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7CA4BEB-9EE0-DEC8-D1C5-C9FEE1AE8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65" y="4173722"/>
            <a:ext cx="6480000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การเปลี่ยนแปลงไม่กระทบกระเทือนการสอบสวนที่ได้ดำเนินการไปแล้ว</a:t>
            </a:r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ADEFFB4F-B72A-DA8A-BDC3-317070833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1893" y="1871411"/>
            <a:ext cx="144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6798" tIns="38399" rIns="76798" bIns="38399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245532A1-D15E-9765-E438-C00DB4A2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9946" y="1347750"/>
            <a:ext cx="887241" cy="12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8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561C-CD84-D5C0-8FD0-555B51E4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D25834F-964B-56C4-A025-A5AB0AC545FA}"/>
              </a:ext>
            </a:extLst>
          </p:cNvPr>
          <p:cNvSpPr txBox="1">
            <a:spLocks/>
          </p:cNvSpPr>
          <p:nvPr/>
        </p:nvSpPr>
        <p:spPr>
          <a:xfrm>
            <a:off x="405517" y="227017"/>
            <a:ext cx="8317064" cy="1086144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6785" tIns="76785" rIns="76785" bIns="7678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tabLst/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คณะกรรมการสอบสวนมีหน้าที่สอบสวนและพิจารณาตามหลักเกณฑ์ วิธีการ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tabLst/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และระยะเวลาที่กำหนดในกฎ ก.พ.</a:t>
            </a:r>
            <a:r>
              <a:rPr kumimoji="0" lang="th-TH" sz="2600" b="1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 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(ข้อ </a:t>
            </a:r>
            <a:r>
              <a:rPr lang="th-TH" sz="2600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๒๖ วรรคหนึ่ง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) เพื่อ 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Raleway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157C6B8-CEBB-17F5-013C-C06FE93AA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22" y="1470456"/>
            <a:ext cx="5775747" cy="1017400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th-TH" sz="2400" b="1" kern="1200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 แสวงหาความจริงในเรื่องที่กล่าวหา</a:t>
            </a:r>
          </a:p>
          <a:p>
            <a:pPr marL="0" marR="0" lvl="0" indent="0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th-TH" sz="2400" b="1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400" b="1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ดูแลให้บังเกิดความยุติธรรมตลอดกระบวนการสอบสวน</a:t>
            </a:r>
            <a:endParaRPr kumimoji="0" lang="th-TH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4AFFF0A-1625-1A00-AE79-06D0EC5A7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80" y="3259013"/>
            <a:ext cx="6278828" cy="1483202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th-TH" sz="2400" b="1" kern="1200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 รวบรวมประวัติและความประพฤติของผู้ถูกกล่าวหาที่เกี่ยวข้อง</a:t>
            </a:r>
          </a:p>
          <a:p>
            <a:pPr marL="0" marR="0" lvl="0" indent="0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2400" b="1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กับเรื่องที่ถูกกล่าวหาเท่าที่จำเป็นเพื่อประกอบการพิจารณา</a:t>
            </a:r>
            <a:endParaRPr kumimoji="0" lang="th-TH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marR="0" lvl="0" indent="0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th-TH" sz="2400" b="1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400" b="1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จัดทำบันทึกประจำวันที่มีการสอบสวนไว้ทุกครั้ง</a:t>
            </a:r>
            <a:endParaRPr kumimoji="0" lang="th-TH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988C473-0B7A-EBAB-C128-190F1D5D4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04" y="2742883"/>
            <a:ext cx="2695493" cy="516130"/>
          </a:xfrm>
          <a:prstGeom prst="rect">
            <a:avLst/>
          </a:prstGeom>
          <a:solidFill>
            <a:srgbClr val="FFCDCD"/>
          </a:solidFill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2500" b="1" noProof="0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ให้คณะกรรมการสอบสวน</a:t>
            </a:r>
            <a:r>
              <a:rPr kumimoji="0" lang="th-TH" altLang="th-TH" sz="25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  </a:t>
            </a:r>
          </a:p>
        </p:txBody>
      </p:sp>
      <p:pic>
        <p:nvPicPr>
          <p:cNvPr id="6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EEBF322F-F720-3823-D609-AE04443A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42" y="1700171"/>
            <a:ext cx="1620000" cy="11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746A015C-CFC6-B77B-FEBD-7FCD2C6EEB68}"/>
              </a:ext>
            </a:extLst>
          </p:cNvPr>
          <p:cNvSpPr txBox="1">
            <a:spLocks/>
          </p:cNvSpPr>
          <p:nvPr/>
        </p:nvSpPr>
        <p:spPr>
          <a:xfrm>
            <a:off x="3286674" y="384485"/>
            <a:ext cx="2425609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3000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การประชุมนัดแรก</a:t>
            </a:r>
            <a:endParaRPr lang="en-GB" sz="3000" dirty="0">
              <a:solidFill>
                <a:prstClr val="black">
                  <a:lumMod val="95000"/>
                  <a:lumOff val="5000"/>
                </a:prst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B6AF3FE-4BBF-372D-DFF7-F5B61A51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333" y="1817876"/>
            <a:ext cx="5463482" cy="218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ts val="975"/>
              </a:spcBef>
              <a:buNone/>
            </a:pPr>
            <a:r>
              <a:rPr lang="th-TH" altLang="th-TH" sz="2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เพื่อ</a:t>
            </a: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กำหนดแนวทางในการสอบสวน จะได้รู้ว่า</a:t>
            </a:r>
          </a:p>
          <a:p>
            <a:pPr defTabSz="316520" latinLnBrk="0">
              <a:spcBef>
                <a:spcPts val="975"/>
              </a:spcBef>
              <a:buNone/>
            </a:pP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* จะสอบสวนเรื่องอะไร</a:t>
            </a:r>
          </a:p>
          <a:p>
            <a:pPr defTabSz="316520" latinLnBrk="0">
              <a:spcBef>
                <a:spcPts val="975"/>
              </a:spcBef>
              <a:buNone/>
            </a:pP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* ควรจะต้องสอบใคร</a:t>
            </a:r>
          </a:p>
          <a:p>
            <a:pPr defTabSz="316520" latinLnBrk="0">
              <a:spcBef>
                <a:spcPts val="975"/>
              </a:spcBef>
              <a:buNone/>
            </a:pP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* จะรวบรวมพยานหลักฐานอะไรบ้าง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F8520-70F5-5785-CC5E-710D11BF5B03}"/>
              </a:ext>
            </a:extLst>
          </p:cNvPr>
          <p:cNvSpPr txBox="1"/>
          <p:nvPr/>
        </p:nvSpPr>
        <p:spPr>
          <a:xfrm>
            <a:off x="1071078" y="1054805"/>
            <a:ext cx="1507118" cy="5058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74267" tIns="37133" rIns="74267" bIns="37133" rtlCol="0" anchor="ctr">
            <a:spAutoFit/>
          </a:bodyPr>
          <a:lstStyle/>
          <a:p>
            <a:pPr algn="ctr" defTabSz="316520" latinLnBrk="0"/>
            <a:r>
              <a:rPr 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จุดมุ่งหมาย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7B4860E-FFFC-17C1-D2E1-5B8A80B4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888" y="4304476"/>
            <a:ext cx="5781324" cy="426317"/>
          </a:xfrm>
          <a:prstGeom prst="roundRect">
            <a:avLst/>
          </a:prstGeom>
          <a:solidFill>
            <a:srgbClr val="FFE7FF"/>
          </a:solidFill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2000" b="1" u="sng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หมายเหตุ</a:t>
            </a:r>
            <a:r>
              <a:rPr lang="th-TH" altLang="th-TH" sz="2000" b="1" dirty="0">
                <a:solidFill>
                  <a:srgbClr val="19191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ระยะเวลาการสอบสวนเริ่มนับตั้งแต่วันที่มีการประชุมนัดแรก*</a:t>
            </a:r>
            <a:endParaRPr kumimoji="0" lang="th-TH" altLang="th-TH" sz="20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1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034B7DD0-9654-5F9F-772D-B31F1B77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15" y="412707"/>
            <a:ext cx="1584000" cy="11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alendar app. Schedule concept. Time management, business planning,  timetable. Modern flat cartoon style. Vector illustration on white  background 23173467 Vector Art at Vecteezy">
            <a:extLst>
              <a:ext uri="{FF2B5EF4-FFF2-40B4-BE49-F238E27FC236}">
                <a16:creationId xmlns:a16="http://schemas.microsoft.com/office/drawing/2014/main" id="{A4F90973-6D8C-C515-AF2B-B8EA64DC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5" y="3880124"/>
            <a:ext cx="1080000" cy="8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3B3D7-031A-B4DE-A0E8-135272876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C39EA1B-2CD7-7529-F6FA-94AC0D94819B}"/>
              </a:ext>
            </a:extLst>
          </p:cNvPr>
          <p:cNvSpPr txBox="1">
            <a:spLocks/>
          </p:cNvSpPr>
          <p:nvPr/>
        </p:nvSpPr>
        <p:spPr>
          <a:xfrm>
            <a:off x="1772528" y="441883"/>
            <a:ext cx="5830673" cy="612000"/>
          </a:xfrm>
          <a:prstGeom prst="rect">
            <a:avLst/>
          </a:prstGeom>
          <a:solidFill>
            <a:srgbClr val="53D2FF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30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การประชุมพิจารณาของคณะกรรมการสอบสวน </a:t>
            </a:r>
            <a:endParaRPr lang="en-GB" sz="30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D72F194-89B7-675A-8C26-1D4286A8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637" y="1635647"/>
            <a:ext cx="6240000" cy="26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4000"/>
              </a:lnSpc>
              <a:spcBef>
                <a:spcPts val="975"/>
              </a:spcBef>
              <a:spcAft>
                <a:spcPts val="1200"/>
              </a:spcAft>
              <a:buNone/>
            </a:pPr>
            <a:r>
              <a:rPr lang="en-US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กรรมการมาประชุมไม่น้อยกว่ากึ่งหนึ่ง</a:t>
            </a:r>
          </a:p>
          <a:p>
            <a:pPr defTabSz="316520" latinLnBrk="0">
              <a:lnSpc>
                <a:spcPct val="114000"/>
              </a:lnSpc>
              <a:spcBef>
                <a:spcPts val="975"/>
              </a:spcBef>
              <a:spcAft>
                <a:spcPts val="1200"/>
              </a:spcAft>
              <a:buNone/>
            </a:pPr>
            <a:r>
              <a:rPr lang="en-US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ต้องมีประธานกรรมการร่วมประชุม</a:t>
            </a:r>
          </a:p>
          <a:p>
            <a:pPr defTabSz="316520" latinLnBrk="0">
              <a:lnSpc>
                <a:spcPct val="114000"/>
              </a:lnSpc>
              <a:spcBef>
                <a:spcPts val="975"/>
              </a:spcBef>
              <a:spcAft>
                <a:spcPts val="415"/>
              </a:spcAft>
              <a:buNone/>
            </a:pPr>
            <a:r>
              <a:rPr lang="en-US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การลงมติให้ถือเสียงข้างมาก                                                               </a:t>
            </a:r>
            <a:br>
              <a:rPr lang="th-TH" altLang="th-TH" sz="28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altLang="th-TH" sz="28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8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(หากเท่ากัน ประธานกรรมการออกเสียงชี้ขาด)</a:t>
            </a:r>
          </a:p>
        </p:txBody>
      </p:sp>
      <p:pic>
        <p:nvPicPr>
          <p:cNvPr id="4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C821FD2E-E2AC-A887-7EBF-D476F4FB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7" y="1925614"/>
            <a:ext cx="1800000" cy="12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2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B399-6DA6-90ED-3519-32E355D77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76A8008-AF67-B507-0A08-75F4A8418096}"/>
              </a:ext>
            </a:extLst>
          </p:cNvPr>
          <p:cNvSpPr txBox="1">
            <a:spLocks/>
          </p:cNvSpPr>
          <p:nvPr/>
        </p:nvSpPr>
        <p:spPr>
          <a:xfrm>
            <a:off x="2940472" y="174178"/>
            <a:ext cx="3240000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การรวบรวมพยานหลักฐาน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Raleway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3A7C518-F2A8-D0A3-83EA-101880F6A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548" y="1030953"/>
            <a:ext cx="2784903" cy="44432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ประเภทของพยานหลักฐาน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EF4A8F1-E915-C8ED-6812-13D09AB42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819" y="3398527"/>
            <a:ext cx="3976858" cy="44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๔. พยานผู้เชี่ยวชาญ/ผู้ชำนาญการพิเศษ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14092D1-5532-9F3B-53FC-79FBFF64E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00" y="1546746"/>
            <a:ext cx="2112235" cy="44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31652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๑. พยานวัตถุ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B47FDC4-8618-A987-15BA-DCAA6CB0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313" y="1599298"/>
            <a:ext cx="2400267" cy="44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31652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๒. พยานเอกสาร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318B89A-DC09-35AF-2FE6-3F555DE4F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64" y="3349097"/>
            <a:ext cx="2187979" cy="44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31652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๓. พยานบุคคล</a:t>
            </a:r>
          </a:p>
        </p:txBody>
      </p:sp>
      <p:pic>
        <p:nvPicPr>
          <p:cNvPr id="8" name="Picture 2" descr="Evidence Clipart Images | Free Download | PNG Transparent Background -  Pngtree">
            <a:extLst>
              <a:ext uri="{FF2B5EF4-FFF2-40B4-BE49-F238E27FC236}">
                <a16:creationId xmlns:a16="http://schemas.microsoft.com/office/drawing/2014/main" id="{9454B8A1-50CD-2F82-4629-76D77BD1E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48" y="2024439"/>
            <a:ext cx="12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5,500+ Evidence Stock Illustrations, Royalty-Free Vector Graphics &amp; Clip  Art - iStock | Scientific evidence, Evidence bag, Evidence icon">
            <a:extLst>
              <a:ext uri="{FF2B5EF4-FFF2-40B4-BE49-F238E27FC236}">
                <a16:creationId xmlns:a16="http://schemas.microsoft.com/office/drawing/2014/main" id="{2FDD3360-DB4B-7712-0653-627654BC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146041"/>
            <a:ext cx="2160000" cy="6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remium Vector | Generations family composition with flat cartoon style  characters of family members with elderly people adults and kids vector  illustration">
            <a:extLst>
              <a:ext uri="{FF2B5EF4-FFF2-40B4-BE49-F238E27FC236}">
                <a16:creationId xmlns:a16="http://schemas.microsoft.com/office/drawing/2014/main" id="{9580D8A3-C138-6916-40F8-A8285A56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18" y="3799776"/>
            <a:ext cx="2160000" cy="9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vidence Vector Art, Icons, and Graphics for Free Download">
            <a:extLst>
              <a:ext uri="{FF2B5EF4-FFF2-40B4-BE49-F238E27FC236}">
                <a16:creationId xmlns:a16="http://schemas.microsoft.com/office/drawing/2014/main" id="{7FA3D3A8-7007-3B20-CFE2-6BEDBDAE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73" y="3892350"/>
            <a:ext cx="12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7BCEF7-477F-453E-88D2-79075C092FB2}"/>
              </a:ext>
            </a:extLst>
          </p:cNvPr>
          <p:cNvCxnSpPr>
            <a:cxnSpLocks/>
          </p:cNvCxnSpPr>
          <p:nvPr/>
        </p:nvCxnSpPr>
        <p:spPr>
          <a:xfrm>
            <a:off x="4572000" y="1491630"/>
            <a:ext cx="0" cy="365187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CB8A7-34FC-AD00-5F27-BED54EB21EB5}"/>
              </a:ext>
            </a:extLst>
          </p:cNvPr>
          <p:cNvCxnSpPr>
            <a:cxnSpLocks/>
          </p:cNvCxnSpPr>
          <p:nvPr/>
        </p:nvCxnSpPr>
        <p:spPr>
          <a:xfrm>
            <a:off x="402472" y="3145172"/>
            <a:ext cx="83160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Detective Cartoon Images – Browse 59,758 Stock Photos, Vectors, and Video |  Adobe Stock">
            <a:extLst>
              <a:ext uri="{FF2B5EF4-FFF2-40B4-BE49-F238E27FC236}">
                <a16:creationId xmlns:a16="http://schemas.microsoft.com/office/drawing/2014/main" id="{343B0EB4-F885-DE30-636A-74B42691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98" y="18959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AE344FD1-190F-835A-C900-06A354D8C4EC}"/>
              </a:ext>
            </a:extLst>
          </p:cNvPr>
          <p:cNvSpPr txBox="1">
            <a:spLocks/>
          </p:cNvSpPr>
          <p:nvPr/>
        </p:nvSpPr>
        <p:spPr>
          <a:xfrm>
            <a:off x="2125439" y="153445"/>
            <a:ext cx="4320000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หลักเกณฑ์การรวบรวมพยานหลักฐาน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BDF4232-DDFD-FEE0-1844-0AAB56CAF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82" y="3350639"/>
            <a:ext cx="8220434" cy="495123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th-TH" altLang="th-TH" sz="22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การลงชื่อในบันทึกถ้อยคำ และการแก้ไขข้อความ </a:t>
            </a:r>
            <a:r>
              <a:rPr lang="th-TH" alt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๓๑)</a:t>
            </a:r>
            <a:endParaRPr lang="en-US" altLang="th-TH" sz="24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AC61922-8D74-FC7B-4753-DFBA6D82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83" y="2747547"/>
            <a:ext cx="8220434" cy="495123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th-TH" sz="221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ห้ามบุคคลอื่นอยู่ในที่สอบปากคำ </a:t>
            </a:r>
            <a:r>
              <a:rPr lang="th-TH" alt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</a:t>
            </a:r>
            <a:r>
              <a:rPr lang="en-US" alt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๓๒) *</a:t>
            </a:r>
            <a:endParaRPr lang="en-US" altLang="th-TH" sz="24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8248B1A0-5EA5-2817-8BF8-D8DE5813B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83" y="1565106"/>
            <a:ext cx="8237844" cy="495123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None/>
            </a:pPr>
            <a:endParaRPr lang="en-US" altLang="th-TH" sz="2285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th-TH" altLang="th-TH" sz="22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ให้สอบปากคำคราวละ ๑ คน </a:t>
            </a:r>
            <a:r>
              <a:rPr lang="th-TH" alt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๓๐)</a:t>
            </a:r>
            <a:br>
              <a:rPr lang="th-TH" alt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en-US" altLang="th-TH" sz="24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D62688AB-F22D-3E01-C766-025CEDF4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83" y="2163406"/>
            <a:ext cx="8227333" cy="445611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th-TH" altLang="th-TH" sz="22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จำนวนกรรมการในการสอบปากคำ </a:t>
            </a:r>
            <a:r>
              <a:rPr lang="th-TH" alt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๓๐) *</a:t>
            </a:r>
            <a:endParaRPr lang="en-US" altLang="th-TH" sz="24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4D71B03-861E-C15E-0F29-C9502700A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82" y="975085"/>
            <a:ext cx="8227333" cy="495123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None/>
            </a:pPr>
            <a:endParaRPr lang="en-US" altLang="th-TH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>
              <a:spcBef>
                <a:spcPts val="975"/>
              </a:spcBef>
              <a:buFont typeface="Wingdings" pitchFamily="2" charset="2"/>
              <a:buChar char="§"/>
            </a:pPr>
            <a:r>
              <a:rPr lang="en-US" altLang="th-TH" sz="22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ห้ามบุคคลอื่นอยู่หรือร่วมทำการสอบสวน </a:t>
            </a:r>
            <a:r>
              <a:rPr lang="th-TH" alt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๒๖)  </a:t>
            </a:r>
            <a:b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en-US" altLang="th-TH" sz="24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3" name="Shape 21">
            <a:extLst>
              <a:ext uri="{FF2B5EF4-FFF2-40B4-BE49-F238E27FC236}">
                <a16:creationId xmlns:a16="http://schemas.microsoft.com/office/drawing/2014/main" id="{1E22A1D3-C98E-E37F-97DD-FE21552457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58216" y="2270639"/>
            <a:ext cx="324000" cy="2160000"/>
          </a:xfrm>
          <a:prstGeom prst="bentConnector3">
            <a:avLst>
              <a:gd name="adj1" fmla="val -59661"/>
            </a:avLst>
          </a:prstGeom>
          <a:noFill/>
          <a:ln w="19050" algn="ctr">
            <a:solidFill>
              <a:srgbClr val="002060"/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id="{3172E55B-A67C-381C-D0DB-B536933368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11391" y="5587997"/>
            <a:ext cx="2155" cy="0"/>
          </a:xfrm>
          <a:prstGeom prst="straightConnector1">
            <a:avLst/>
          </a:prstGeom>
          <a:noFill/>
          <a:ln w="34925" algn="ctr">
            <a:solidFill>
              <a:srgbClr val="0033CC"/>
            </a:solidFill>
            <a:prstDash val="lgDash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ตัวเชื่อมต่อตรง 4">
            <a:extLst>
              <a:ext uri="{FF2B5EF4-FFF2-40B4-BE49-F238E27FC236}">
                <a16:creationId xmlns:a16="http://schemas.microsoft.com/office/drawing/2014/main" id="{F2D50A54-276F-C1B1-7EC8-43C8DDFF9C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8050" y="2957096"/>
            <a:ext cx="288000" cy="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ตัวเชื่อมต่อตรง 6">
            <a:extLst>
              <a:ext uri="{FF2B5EF4-FFF2-40B4-BE49-F238E27FC236}">
                <a16:creationId xmlns:a16="http://schemas.microsoft.com/office/drawing/2014/main" id="{A90AD9C8-9A86-0818-4921-DB376061EA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050" y="2957096"/>
            <a:ext cx="0" cy="144000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ลูกศรเชื่อมต่อแบบตรง 8">
            <a:extLst>
              <a:ext uri="{FF2B5EF4-FFF2-40B4-BE49-F238E27FC236}">
                <a16:creationId xmlns:a16="http://schemas.microsoft.com/office/drawing/2014/main" id="{179C1EA1-EED7-8161-A425-ACE5E9581F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050" y="4397096"/>
            <a:ext cx="720000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5DE9FA37-A5B4-A825-C8C2-FA0948347085}"/>
              </a:ext>
            </a:extLst>
          </p:cNvPr>
          <p:cNvSpPr txBox="1">
            <a:spLocks/>
          </p:cNvSpPr>
          <p:nvPr/>
        </p:nvSpPr>
        <p:spPr>
          <a:xfrm>
            <a:off x="4977582" y="3886356"/>
            <a:ext cx="3373734" cy="928859"/>
          </a:xfrm>
          <a:prstGeom prst="rect">
            <a:avLst/>
          </a:prstGeom>
          <a:solidFill>
            <a:srgbClr val="E1F2CE"/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316520" latinLnBrk="0"/>
            <a:r>
              <a:rPr lang="th-TH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หลัก </a:t>
            </a:r>
            <a:r>
              <a:rPr lang="en-US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: </a:t>
            </a:r>
            <a:r>
              <a:rPr lang="th-TH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ไม่น้อยกว่ากึ่งหนึ่ง</a:t>
            </a:r>
          </a:p>
          <a:p>
            <a:pPr defTabSz="316520" latinLnBrk="0"/>
            <a:r>
              <a:rPr lang="th-TH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ยกเว้น </a:t>
            </a:r>
            <a:r>
              <a:rPr lang="en-US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: </a:t>
            </a:r>
            <a:r>
              <a:rPr lang="th-TH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กึ่งหนึ่งมากกว่า ๓ คน ก็ให้ ๓ คน</a:t>
            </a:r>
            <a:br>
              <a:rPr lang="th-TH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ทำการได้</a:t>
            </a:r>
            <a:endParaRPr lang="en-GB" sz="1800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EAC4B046-9DE6-310A-97BD-13291D7BD9CD}"/>
              </a:ext>
            </a:extLst>
          </p:cNvPr>
          <p:cNvSpPr txBox="1">
            <a:spLocks/>
          </p:cNvSpPr>
          <p:nvPr/>
        </p:nvSpPr>
        <p:spPr>
          <a:xfrm>
            <a:off x="938050" y="3886356"/>
            <a:ext cx="3796178" cy="92885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316520" latinLnBrk="0"/>
            <a:r>
              <a:rPr lang="th-TH" sz="1800" u="sng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เว้นแต่</a:t>
            </a:r>
            <a:r>
              <a:rPr lang="en-US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th-TH" sz="1800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/>
            <a:r>
              <a:rPr lang="th-TH" sz="1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เพื่อประโยชน์ในการสอบสวน/ทนาย/ที่ปรึกษาของผู้ถูกกล่าวหา</a:t>
            </a:r>
            <a:endParaRPr lang="en-GB" sz="1800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0" name="Picture 2" descr="Detective Cartoon Images – Browse 59,758 Stock Photos, Vectors, and Video |  Adobe Stock">
            <a:extLst>
              <a:ext uri="{FF2B5EF4-FFF2-40B4-BE49-F238E27FC236}">
                <a16:creationId xmlns:a16="http://schemas.microsoft.com/office/drawing/2014/main" id="{277EA6B1-210A-120F-CB4A-5FD37530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99" y="13850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DDD28AFD-76BB-4623-361F-833AA589A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95" y="3737525"/>
            <a:ext cx="8134111" cy="495123"/>
          </a:xfrm>
          <a:prstGeom prst="rect">
            <a:avLst/>
          </a:prstGeom>
          <a:solidFill>
            <a:srgbClr val="FFE7FF">
              <a:alpha val="9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การงดสอบสวนพยาน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๓๖) </a:t>
            </a:r>
            <a:endParaRPr lang="en-US" altLang="th-TH" sz="22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8DDD85D4-D0D6-25D3-C772-9721F95B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96" y="3134400"/>
            <a:ext cx="8134111" cy="495123"/>
          </a:xfrm>
          <a:prstGeom prst="rect">
            <a:avLst/>
          </a:prstGeom>
          <a:solidFill>
            <a:srgbClr val="FFE7FF">
              <a:alpha val="9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th-TH" altLang="th-TH" sz="221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การตัดพยาน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๓๕) </a:t>
            </a:r>
            <a:endParaRPr lang="en-US" altLang="th-TH" sz="22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4B2AF817-C998-025F-F7EA-01315A6E8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96" y="1928150"/>
            <a:ext cx="8126612" cy="495123"/>
          </a:xfrm>
          <a:prstGeom prst="rect">
            <a:avLst/>
          </a:prstGeom>
          <a:solidFill>
            <a:srgbClr val="FFE7FF">
              <a:alpha val="9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th-TH" sz="22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บันทึกการได้มาของหลักฐาน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๓๔ วรรคหนึ่ง) </a:t>
            </a:r>
            <a:endParaRPr lang="en-US" altLang="th-TH" sz="22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0A90484D-AB7D-989D-0B9B-DAB57B4C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97" y="2531275"/>
            <a:ext cx="8134111" cy="495123"/>
          </a:xfrm>
          <a:prstGeom prst="rect">
            <a:avLst/>
          </a:prstGeom>
          <a:solidFill>
            <a:srgbClr val="FFE7FF">
              <a:alpha val="9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th-TH" altLang="th-TH" sz="22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พยานเอกสารให้ใช้ต้นฉบับ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๓๔ วรรค ๒ และวรรค ๓)</a:t>
            </a:r>
            <a:endParaRPr lang="en-US" altLang="th-TH" sz="22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FBCF9CC0-0230-7596-6061-988A5CAEA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96" y="1018617"/>
            <a:ext cx="8126613" cy="824212"/>
          </a:xfrm>
          <a:prstGeom prst="rect">
            <a:avLst/>
          </a:prstGeom>
          <a:solidFill>
            <a:srgbClr val="FFE7FF">
              <a:alpha val="9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74267" tIns="74267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th-TH" sz="22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ห้ามทำคำมั่นสัญญา ขู่เข็ญ หลอกลวง บังคับ หรืออื่นใด โดยไม่ชอบเพื่อจูงใจให้ถ้อยคำ </a:t>
            </a:r>
          </a:p>
          <a:p>
            <a:pPr defTabSz="316520" latinLnBrk="0">
              <a:spcBef>
                <a:spcPts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๓๓)</a:t>
            </a:r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01C815F8-BC4A-A953-BF5E-1FE91CE57C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11391" y="4898413"/>
            <a:ext cx="2155" cy="0"/>
          </a:xfrm>
          <a:prstGeom prst="straightConnector1">
            <a:avLst/>
          </a:prstGeom>
          <a:noFill/>
          <a:ln w="34925" algn="ctr">
            <a:solidFill>
              <a:srgbClr val="0033CC"/>
            </a:solidFill>
            <a:prstDash val="lgDash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62606070-37E8-06FA-D838-2FE54AC05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5" y="4317969"/>
            <a:ext cx="8141611" cy="495123"/>
          </a:xfrm>
          <a:prstGeom prst="rect">
            <a:avLst/>
          </a:prstGeom>
          <a:solidFill>
            <a:srgbClr val="FFE7FF">
              <a:alpha val="9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Font typeface="Wingdings" pitchFamily="2" charset="2"/>
              <a:buChar char="§"/>
            </a:pPr>
            <a:r>
              <a:rPr lang="th-TH" altLang="th-TH" sz="22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การสอบสวนฯ พยานซึ่งอยู่ต่างท้องที่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(ข้อ ๓๗)</a:t>
            </a:r>
            <a:endParaRPr lang="en-US" altLang="th-TH" sz="2200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CB73567E-D231-A0AB-A749-62078FB4C1D3}"/>
              </a:ext>
            </a:extLst>
          </p:cNvPr>
          <p:cNvSpPr txBox="1">
            <a:spLocks/>
          </p:cNvSpPr>
          <p:nvPr/>
        </p:nvSpPr>
        <p:spPr>
          <a:xfrm>
            <a:off x="1911301" y="291660"/>
            <a:ext cx="4913553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หลักเกณฑ์การรวบรวมพยานหลักฐาน (ต่อ)</a:t>
            </a:r>
          </a:p>
        </p:txBody>
      </p:sp>
      <p:pic>
        <p:nvPicPr>
          <p:cNvPr id="15" name="Picture 2" descr="Detective Cartoon Images – Browse 59,758 Stock Photos, Vectors, and Video |  Adobe Stock">
            <a:extLst>
              <a:ext uri="{FF2B5EF4-FFF2-40B4-BE49-F238E27FC236}">
                <a16:creationId xmlns:a16="http://schemas.microsoft.com/office/drawing/2014/main" id="{02ADE9CB-CAD5-5CA9-0246-06570224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71" y="29166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0149C-46DD-64BB-DA93-735A7BB6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D9CEAF3-C651-144A-34A5-1CC209072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94" y="1203599"/>
            <a:ext cx="7584843" cy="31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r>
              <a:rPr lang="en-US" altLang="th-TH" sz="2077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</a:t>
            </a:r>
            <a:r>
              <a:rPr lang="th-TH" altLang="th-TH" sz="2077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    </a:t>
            </a:r>
          </a:p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r>
              <a:rPr lang="th-TH" altLang="th-TH" sz="2077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altLang="th-TH" sz="2077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    </a:t>
            </a:r>
            <a:r>
              <a:rPr lang="th-TH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ไม่น้อยกว่ากึ่งหนึ่ง และไม่น้อยกว่า ๓ คน</a:t>
            </a:r>
            <a:endParaRPr lang="en-US" altLang="th-TH" sz="2400" b="1" dirty="0">
              <a:solidFill>
                <a:prstClr val="black">
                  <a:lumMod val="95000"/>
                  <a:lumOff val="5000"/>
                </a:prst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r>
              <a:rPr lang="en-US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</a:t>
            </a:r>
          </a:p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r>
              <a:rPr lang="en-US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   </a:t>
            </a:r>
            <a:r>
              <a:rPr lang="th-TH" alt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* </a:t>
            </a:r>
            <a:r>
              <a:rPr lang="th-TH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ถือเสียงข้างมาก	</a:t>
            </a:r>
          </a:p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endParaRPr lang="th-TH" altLang="th-TH" sz="2200" b="1" dirty="0">
              <a:solidFill>
                <a:srgbClr val="00206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200" b="1" dirty="0">
                <a:solidFill>
                  <a:srgbClr val="C04F3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altLang="th-TH" sz="2200" b="1" dirty="0">
                <a:solidFill>
                  <a:srgbClr val="C04F3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	</a:t>
            </a:r>
            <a:r>
              <a:rPr lang="th-TH" altLang="th-TH" sz="2200" b="1" dirty="0">
                <a:solidFill>
                  <a:srgbClr val="C04F3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altLang="th-TH" sz="2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        </a:t>
            </a:r>
            <a:r>
              <a:rPr lang="en-US" altLang="th-TH" sz="2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 </a:t>
            </a:r>
            <a:r>
              <a:rPr lang="en-US" alt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*</a:t>
            </a:r>
            <a:r>
              <a:rPr lang="th-TH" altLang="th-TH" sz="2400" b="1" dirty="0">
                <a:solidFill>
                  <a:srgbClr val="C04F3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ทำผิดหรือไม่</a:t>
            </a:r>
            <a:br>
              <a:rPr lang="th-TH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	</a:t>
            </a:r>
            <a:r>
              <a:rPr lang="en-US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  * ผิดกรณีใด</a:t>
            </a:r>
          </a:p>
        </p:txBody>
      </p:sp>
      <p:sp>
        <p:nvSpPr>
          <p:cNvPr id="3" name="สี่เหลี่ยมผืนผ้า 1">
            <a:extLst>
              <a:ext uri="{FF2B5EF4-FFF2-40B4-BE49-F238E27FC236}">
                <a16:creationId xmlns:a16="http://schemas.microsoft.com/office/drawing/2014/main" id="{ECBF5901-4C35-63FE-831F-BB3B44C2B9A5}"/>
              </a:ext>
            </a:extLst>
          </p:cNvPr>
          <p:cNvSpPr/>
          <p:nvPr/>
        </p:nvSpPr>
        <p:spPr>
          <a:xfrm>
            <a:off x="1019605" y="1557428"/>
            <a:ext cx="1620000" cy="612000"/>
          </a:xfrm>
          <a:prstGeom prst="rect">
            <a:avLst/>
          </a:prstGeom>
          <a:solidFill>
            <a:srgbClr val="2DFF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defRPr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องค์ประชุม </a:t>
            </a:r>
            <a:endParaRPr lang="th-TH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2">
            <a:extLst>
              <a:ext uri="{FF2B5EF4-FFF2-40B4-BE49-F238E27FC236}">
                <a16:creationId xmlns:a16="http://schemas.microsoft.com/office/drawing/2014/main" id="{731101FD-D6F4-EBE4-EF9C-3673CCD71E29}"/>
              </a:ext>
            </a:extLst>
          </p:cNvPr>
          <p:cNvSpPr/>
          <p:nvPr/>
        </p:nvSpPr>
        <p:spPr>
          <a:xfrm>
            <a:off x="994498" y="2526104"/>
            <a:ext cx="1620000" cy="612000"/>
          </a:xfrm>
          <a:prstGeom prst="rect">
            <a:avLst/>
          </a:prstGeom>
          <a:solidFill>
            <a:srgbClr val="FFD8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defRPr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มติ</a:t>
            </a:r>
            <a:endParaRPr lang="th-TH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32BE78E8-99D7-EE62-508C-1FED93A01E1B}"/>
              </a:ext>
            </a:extLst>
          </p:cNvPr>
          <p:cNvSpPr/>
          <p:nvPr/>
        </p:nvSpPr>
        <p:spPr>
          <a:xfrm>
            <a:off x="995325" y="3479323"/>
            <a:ext cx="1620000" cy="612000"/>
          </a:xfrm>
          <a:prstGeom prst="rect">
            <a:avLst/>
          </a:prstGeom>
          <a:solidFill>
            <a:srgbClr val="FFE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defRPr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สาระ </a:t>
            </a:r>
            <a:endParaRPr lang="th-TH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47A109C-1A2F-80C1-98F5-ECE35CFDE096}"/>
              </a:ext>
            </a:extLst>
          </p:cNvPr>
          <p:cNvSpPr txBox="1">
            <a:spLocks/>
          </p:cNvSpPr>
          <p:nvPr/>
        </p:nvSpPr>
        <p:spPr>
          <a:xfrm>
            <a:off x="1962000" y="522923"/>
            <a:ext cx="5220000" cy="648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การประชุมพิจารณาลงมติเพื่อแจ้งข้อกล่าวหา</a:t>
            </a:r>
          </a:p>
        </p:txBody>
      </p:sp>
      <p:pic>
        <p:nvPicPr>
          <p:cNvPr id="7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10B8EEA3-782A-4B32-4BEE-31031EBE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58" y="2928988"/>
            <a:ext cx="200576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227" y="1261240"/>
            <a:ext cx="8640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960332" y="238758"/>
            <a:ext cx="6696000" cy="720000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050124" y="325169"/>
            <a:ext cx="651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กฎ ก.พ. ว่าด้วยการดำเนินการทางวินัย พ.ศ. ๒๕๕๖ (ต่อ)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518" y="1539765"/>
            <a:ext cx="8092965" cy="30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๖</a:t>
            </a:r>
            <a:r>
              <a:rPr lang="th-TH" sz="2400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การสั่งยุติเรื่อง ลงโทษ หรืองดโทษ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๗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การมีคำสั่งใหม่กรณีมีการเพิ่มโทษ ลดโทษ งดโทษ หรือยกโทษ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๘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การสั่งพักราชการและให้ออกจากราชการไว้ก่อน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๙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การนับระยะเวลา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หมวด ๑๐ 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บทเบ็ดเตล็ด</a:t>
            </a:r>
            <a:endParaRPr lang="th-TH" sz="2500" b="1" dirty="0">
              <a:latin typeface="TH K2D July8" pitchFamily="2" charset="-34"/>
              <a:cs typeface="TH K2D July8" pitchFamily="2" charset="-34"/>
            </a:endParaRPr>
          </a:p>
          <a:p>
            <a:pPr algn="ctr">
              <a:lnSpc>
                <a:spcPct val="114000"/>
              </a:lnSpc>
            </a:pPr>
            <a:r>
              <a:rPr lang="th-TH" sz="2500" b="1" dirty="0">
                <a:latin typeface="TH K2D July8" pitchFamily="2" charset="-34"/>
                <a:cs typeface="TH K2D July8" pitchFamily="2" charset="-34"/>
              </a:rPr>
              <a:t>และบทเฉพาะกาล</a:t>
            </a:r>
          </a:p>
        </p:txBody>
      </p:sp>
      <p:pic>
        <p:nvPicPr>
          <p:cNvPr id="2" name="Picture 4" descr="Judge gavel with law book vector illustration advocacy element concept  design | Premium Vector">
            <a:extLst>
              <a:ext uri="{FF2B5EF4-FFF2-40B4-BE49-F238E27FC236}">
                <a16:creationId xmlns:a16="http://schemas.microsoft.com/office/drawing/2014/main" id="{0764ECDE-9E89-57F3-16AA-93C41D41F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97" y="23875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1CB4E-9FA3-D083-EF15-EED565DE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60CD3B3-7187-E9CB-2E40-8F1EB653BFFD}"/>
              </a:ext>
            </a:extLst>
          </p:cNvPr>
          <p:cNvSpPr txBox="1">
            <a:spLocks/>
          </p:cNvSpPr>
          <p:nvPr/>
        </p:nvSpPr>
        <p:spPr>
          <a:xfrm>
            <a:off x="2287744" y="124087"/>
            <a:ext cx="4926578" cy="565464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การแจ้งข้อกล่าวหาและสรุปพยาน (ข้อ ๓๘)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FEBF2DC-8A4E-77E3-DA41-6FA12736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78" y="1026287"/>
            <a:ext cx="4143742" cy="444323"/>
          </a:xfrm>
          <a:prstGeom prst="rect">
            <a:avLst/>
          </a:prstGeom>
          <a:solidFill>
            <a:srgbClr val="FFE7FF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ประชุมพิจารณาพยานหลักฐานฝ่ายกล่าวหา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40F919C-E4F3-121B-0D64-21223F33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745" y="1892218"/>
            <a:ext cx="2916369" cy="444323"/>
          </a:xfrm>
          <a:prstGeom prst="rect">
            <a:avLst/>
          </a:prstGeom>
          <a:solidFill>
            <a:srgbClr val="FFE79B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แจ้งข้อกล่าวหา (ผิดกรณีใด)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C056C4E-EB9D-477B-F251-3F7BF9298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67" y="2681622"/>
            <a:ext cx="4026524" cy="813655"/>
          </a:xfrm>
          <a:prstGeom prst="rect">
            <a:avLst/>
          </a:prstGeom>
          <a:solidFill>
            <a:srgbClr val="E3F3D1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สรุปพยานหลักฐานที่สนับสนุนข้อกล่าวหา</a:t>
            </a:r>
            <a:b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(ระบุวัน เวลา สถานที่ การกระทำ)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37CA05C-723E-BC28-E704-DE317EB49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261" y="3806435"/>
            <a:ext cx="3292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000" b="1" u="sng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ถาม</a:t>
            </a:r>
            <a:r>
              <a:rPr lang="en-US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ผู้ถูกกล่าวหา กระทำผิดหรือไม่ ?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1DB55CB-7864-DC59-DB04-3E15C7B5C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789" y="4163760"/>
            <a:ext cx="3390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กำหนดวัน เวลา สถานที่ และวิธีการ </a:t>
            </a:r>
            <a:b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ให้ถ้อยคำ          * ยื่นคำชี้แจง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606C3-9D2C-0428-DEB3-0766EB611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472" y="1512942"/>
            <a:ext cx="1256528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กระทำผิดวินัย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A9E7C853-1070-D4CA-3118-9F358721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420" y="3374349"/>
            <a:ext cx="1227856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schemeClr val="tx1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รับสารภาพ</a:t>
            </a: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14CE2DA3-0EF6-0B17-CF46-44AA55F1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208" y="1470610"/>
            <a:ext cx="10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ไม่ผิดวินัย</a:t>
            </a: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142D09D5-F1BD-CB32-122A-8C920D8F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125" y="1491631"/>
            <a:ext cx="1699348" cy="2844667"/>
          </a:xfrm>
          <a:prstGeom prst="rect">
            <a:avLst/>
          </a:prstGeom>
          <a:solidFill>
            <a:srgbClr val="FFFC8B"/>
          </a:solidFill>
          <a:ln w="12700" cmpd="dbl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67" tIns="37133" rIns="74267" bIns="37133"/>
          <a:lstStyle/>
          <a:p>
            <a:pPr algn="ctr" defTabSz="316520" latinLnBrk="0">
              <a:defRPr/>
            </a:pPr>
            <a:endParaRPr lang="th-TH" sz="9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 defTabSz="316520" latinLnBrk="0">
              <a:defRPr/>
            </a:pPr>
            <a:endParaRPr lang="th-TH" sz="9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 defTabSz="316520" latinLnBrk="0">
              <a:defRPr/>
            </a:pPr>
            <a:endParaRPr lang="th-TH" sz="9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 defTabSz="316520" latinLnBrk="0">
              <a:defRPr/>
            </a:pPr>
            <a:r>
              <a:rPr lang="th-TH" sz="1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ทำรายงาน</a:t>
            </a:r>
          </a:p>
          <a:p>
            <a:pPr algn="ctr" defTabSz="316520" latinLnBrk="0">
              <a:defRPr/>
            </a:pPr>
            <a:r>
              <a:rPr lang="th-TH" sz="1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การสอบสวน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915CE4-C499-949C-3F0E-44D88C22D904}"/>
              </a:ext>
            </a:extLst>
          </p:cNvPr>
          <p:cNvSpPr/>
          <p:nvPr/>
        </p:nvSpPr>
        <p:spPr>
          <a:xfrm rot="5400000">
            <a:off x="2849941" y="1533652"/>
            <a:ext cx="139576" cy="31556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BD9B66A-B72F-C913-63DF-7CE499D062A7}"/>
              </a:ext>
            </a:extLst>
          </p:cNvPr>
          <p:cNvSpPr/>
          <p:nvPr/>
        </p:nvSpPr>
        <p:spPr>
          <a:xfrm>
            <a:off x="5602029" y="3882545"/>
            <a:ext cx="191244" cy="324000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D8FF676-3562-66DB-D212-4E85EF1CBB6C}"/>
              </a:ext>
            </a:extLst>
          </p:cNvPr>
          <p:cNvSpPr/>
          <p:nvPr/>
        </p:nvSpPr>
        <p:spPr>
          <a:xfrm>
            <a:off x="5635204" y="1952380"/>
            <a:ext cx="191244" cy="324000"/>
          </a:xfrm>
          <a:prstGeom prst="rightArrow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5" name="Picture 4" descr="BbBook หนังสือนิยายและการ์ตูน - Posts | Facebook">
            <a:extLst>
              <a:ext uri="{FF2B5EF4-FFF2-40B4-BE49-F238E27FC236}">
                <a16:creationId xmlns:a16="http://schemas.microsoft.com/office/drawing/2014/main" id="{EC0A313A-F145-5933-6AF5-3CF0D695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26" y="2703696"/>
            <a:ext cx="1200621" cy="9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4C82667E-279F-9B54-9821-64F48525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4" y="321334"/>
            <a:ext cx="100288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FC6E6B1D-CD0A-A2BE-4755-59B5ED5564BB}"/>
              </a:ext>
            </a:extLst>
          </p:cNvPr>
          <p:cNvSpPr/>
          <p:nvPr/>
        </p:nvSpPr>
        <p:spPr>
          <a:xfrm rot="5400000">
            <a:off x="2857243" y="2341712"/>
            <a:ext cx="139576" cy="31556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8DF1B78-9174-F3B4-30B0-C3C14B04347C}"/>
              </a:ext>
            </a:extLst>
          </p:cNvPr>
          <p:cNvSpPr/>
          <p:nvPr/>
        </p:nvSpPr>
        <p:spPr>
          <a:xfrm rot="5400000">
            <a:off x="2879142" y="3545384"/>
            <a:ext cx="139576" cy="31556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67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A9221-5AC6-F7A3-9185-BB8D8BF6E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87CD926F-A273-D1B3-09D2-EEE0042B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584" y="533613"/>
            <a:ext cx="2774461" cy="648753"/>
          </a:xfrm>
          <a:solidFill>
            <a:srgbClr val="00B0F0">
              <a:alpha val="5400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th-TH" sz="3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ตัวอย่างเรื่องกล่าวหา</a:t>
            </a:r>
            <a:endParaRPr lang="en-GB" sz="30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9A9CA0A-E57C-6B98-58A4-B06AE7FA7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75" y="1320270"/>
            <a:ext cx="7549160" cy="3148764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thaiDist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ด้วย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นายสินฯ 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เจ้าพนักงานตรวจโรงงานชำนาญงาน</a:t>
            </a:r>
          </a:p>
          <a:p>
            <a:pPr marL="0" marR="0" lvl="0" indent="0" algn="thaiDist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กรมโรงงานอุตสาหกรรม ถูกกล่าวหาว่ากระทำผิดวินัย       อย่างร้ายแรงในเรื่องเรียกและรับเงินจากเจ้าของโรงงานแสงทิพย์การยางโดยมิชอบ เพื่อช่วยเหลือไม่ให้ถูกดำเนินคดีอาญา        ในข้อหามีเครื่องจักรที่มีแรงม้าเกินกว่าที่ได้รับอนุญาต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Picture 3" descr="Bribery Corruption: Over 8,823 Royalty-Free Licensable Stock Illustrations  &amp; Drawings | Shutterstock">
            <a:extLst>
              <a:ext uri="{FF2B5EF4-FFF2-40B4-BE49-F238E27FC236}">
                <a16:creationId xmlns:a16="http://schemas.microsoft.com/office/drawing/2014/main" id="{EA39A754-FC60-64C8-62B1-AB2B5272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20" y="418226"/>
            <a:ext cx="157828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2F72-E94F-093B-D7E5-1679D35C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1EC5F144-75FA-A39E-1342-2391508E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183" y="596401"/>
            <a:ext cx="2442532" cy="600471"/>
          </a:xfrm>
          <a:solidFill>
            <a:srgbClr val="FFFF00">
              <a:alpha val="5400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th-TH" sz="2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ตัวอย่างข้อกล่าวหา</a:t>
            </a:r>
            <a:endParaRPr lang="en-GB" sz="2800" b="1" dirty="0">
              <a:solidFill>
                <a:srgbClr val="0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695C2C0C-7823-BCDF-0435-574A3225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4" y="1196872"/>
            <a:ext cx="8156771" cy="3405856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798" tIns="38399" rIns="76798" bIns="3839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thaiDist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altLang="th-TH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เมื่อวันที่ ๑๕ มกราคม ๒๕๖๘ </a:t>
            </a:r>
            <a:r>
              <a:rPr kumimoji="0" lang="th-TH" altLang="th-TH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นายสินฯ </a:t>
            </a:r>
            <a:r>
              <a:rPr kumimoji="0" lang="th-TH" altLang="th-TH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เจ้าพนักงานตรวจโรงงาน</a:t>
            </a:r>
            <a:r>
              <a:rPr kumimoji="0" lang="th-TH" altLang="th-TH" sz="2500" b="1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ชำนาญงาน กรมโรงงานอุตสาหกรรม </a:t>
            </a:r>
            <a:r>
              <a:rPr kumimoji="0" lang="th-TH" altLang="th-TH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ซึ่งมีหน้าที่ตรวจเครื่องจักรโรงงาน ได้เรียกและรับเงินจากเจ้าของโรงงานแสงทิพย์การยาง จำนวน ๕๐,๐๐๐ บาท โดยมิชอบ      เพื่อช่วยเหลือไม่ให้ถูกดำเนินคดีอาญาในข้อหามีเครื่องจักรที่มีแรงม้าเกินกว่า      ที่ได้รับอนุญาต พฤติการณ์</a:t>
            </a:r>
            <a:r>
              <a:rPr kumimoji="0" lang="th-TH" altLang="th-TH" sz="2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เป็นการกระทำผิดวินัยอย่างร้ายแรง </a:t>
            </a:r>
            <a:r>
              <a:rPr kumimoji="0" lang="th-TH" altLang="th-TH" sz="25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กรณีทุจริต        ต่อหน้าที่ราชการ</a:t>
            </a:r>
            <a:r>
              <a:rPr kumimoji="0" lang="th-TH" altLang="th-TH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และประพฤติชั่วอย่างร้ายแรง</a:t>
            </a:r>
            <a:endParaRPr kumimoji="0" lang="en-US" altLang="th-TH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Picture 3" descr="Bribery Corruption: Over 8,823 Royalty-Free Licensable Stock Illustrations  &amp; Drawings | Shutterstock">
            <a:extLst>
              <a:ext uri="{FF2B5EF4-FFF2-40B4-BE49-F238E27FC236}">
                <a16:creationId xmlns:a16="http://schemas.microsoft.com/office/drawing/2014/main" id="{96534913-E63F-1BF5-C2E3-19EBA86EB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17" y="374464"/>
            <a:ext cx="1296000" cy="10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AFFEE-488F-1DF2-82FA-473E2340E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F30D605-207D-FB63-1E5A-734F60280927}"/>
              </a:ext>
            </a:extLst>
          </p:cNvPr>
          <p:cNvSpPr txBox="1">
            <a:spLocks/>
          </p:cNvSpPr>
          <p:nvPr/>
        </p:nvSpPr>
        <p:spPr>
          <a:xfrm>
            <a:off x="2488461" y="339502"/>
            <a:ext cx="4001716" cy="586738"/>
          </a:xfrm>
          <a:prstGeom prst="rect">
            <a:avLst/>
          </a:prstGeom>
          <a:solidFill>
            <a:srgbClr val="37A9FF">
              <a:alpha val="54000"/>
            </a:srgbClr>
          </a:solidFill>
          <a:ln>
            <a:noFill/>
          </a:ln>
        </p:spPr>
        <p:txBody>
          <a:bodyPr spcFirstLastPara="1" wrap="square" lIns="74254" tIns="74254" rIns="74254" bIns="7425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>
              <a:defRPr/>
            </a:pPr>
            <a:r>
              <a:rPr lang="th-TH" sz="2800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ส่งทางไปรษณีย์ลงทะเบียนตอบรับ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8DF6E5F-DEA7-4A67-11DB-9E42C074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062" y="3153290"/>
            <a:ext cx="6294484" cy="155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50000"/>
              </a:spcBef>
              <a:buNone/>
              <a:defRPr/>
            </a:pPr>
            <a:r>
              <a:rPr lang="en-US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บันทึกการแจ้งข้อกล่าวหา</a:t>
            </a:r>
            <a:r>
              <a:rPr lang="en-US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+</a:t>
            </a:r>
            <a:r>
              <a:rPr lang="en-US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สรุปพยานหลักฐาน</a:t>
            </a:r>
          </a:p>
          <a:p>
            <a:pPr defTabSz="316520" latinLnBrk="0">
              <a:spcBef>
                <a:spcPct val="50000"/>
              </a:spcBef>
              <a:buNone/>
              <a:defRPr/>
            </a:pPr>
            <a:r>
              <a:rPr lang="en-US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สอบถามกระทำผิดหรือไม่</a:t>
            </a:r>
          </a:p>
          <a:p>
            <a:pPr defTabSz="316520" latinLnBrk="0">
              <a:spcBef>
                <a:spcPct val="50000"/>
              </a:spcBef>
              <a:buNone/>
              <a:defRPr/>
            </a:pPr>
            <a:r>
              <a:rPr lang="en-US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กำหนดวัน เวลา สถานที่ และวิธีการชี้แจง</a:t>
            </a:r>
          </a:p>
        </p:txBody>
      </p:sp>
      <p:sp>
        <p:nvSpPr>
          <p:cNvPr id="4" name="Line 270">
            <a:extLst>
              <a:ext uri="{FF2B5EF4-FFF2-40B4-BE49-F238E27FC236}">
                <a16:creationId xmlns:a16="http://schemas.microsoft.com/office/drawing/2014/main" id="{140A868D-B00C-1657-18CB-86FC45A72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915" y="2554126"/>
            <a:ext cx="1495384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>
              <a:defRPr/>
            </a:pPr>
            <a:endParaRPr lang="en-GB" sz="1246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Box 84">
            <a:extLst>
              <a:ext uri="{FF2B5EF4-FFF2-40B4-BE49-F238E27FC236}">
                <a16:creationId xmlns:a16="http://schemas.microsoft.com/office/drawing/2014/main" id="{CFA26154-8C55-C193-08E8-C863A730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78" y="2315068"/>
            <a:ext cx="1440000" cy="504000"/>
          </a:xfrm>
          <a:prstGeom prst="rect">
            <a:avLst/>
          </a:prstGeom>
          <a:solidFill>
            <a:srgbClr val="FFE1E1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  <a:defRPr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ผู้ถูกกล่าวหา</a:t>
            </a:r>
          </a:p>
        </p:txBody>
      </p:sp>
      <p:sp>
        <p:nvSpPr>
          <p:cNvPr id="6" name="AutoShape 4" descr="58,276,393 Postman Vector Images | Depositphotos">
            <a:extLst>
              <a:ext uri="{FF2B5EF4-FFF2-40B4-BE49-F238E27FC236}">
                <a16:creationId xmlns:a16="http://schemas.microsoft.com/office/drawing/2014/main" id="{7DF4483B-F21C-9BE6-67F2-437BB4351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847" y="50557"/>
            <a:ext cx="281353" cy="211015"/>
          </a:xfrm>
          <a:prstGeom prst="rect">
            <a:avLst/>
          </a:prstGeom>
          <a:noFill/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pPr defTabSz="316520" latinLnBrk="0">
              <a:defRPr/>
            </a:pPr>
            <a:endParaRPr lang="th-TH" sz="1246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Picture 12" descr="Postman Vector Art, Icons, and Graphics for Free Download">
            <a:extLst>
              <a:ext uri="{FF2B5EF4-FFF2-40B4-BE49-F238E27FC236}">
                <a16:creationId xmlns:a16="http://schemas.microsoft.com/office/drawing/2014/main" id="{3865A9DC-EB3E-EC00-4E34-5405EA87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777" y="1260462"/>
            <a:ext cx="1536004" cy="1260000"/>
          </a:xfrm>
          <a:prstGeom prst="rect">
            <a:avLst/>
          </a:prstGeom>
          <a:noFill/>
        </p:spPr>
      </p:pic>
      <p:sp>
        <p:nvSpPr>
          <p:cNvPr id="9" name="Text Box 271">
            <a:extLst>
              <a:ext uri="{FF2B5EF4-FFF2-40B4-BE49-F238E27FC236}">
                <a16:creationId xmlns:a16="http://schemas.microsoft.com/office/drawing/2014/main" id="{F9F8E8B6-020E-7807-0407-B884BD09C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992" y="2045059"/>
            <a:ext cx="1036993" cy="38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  <a:defRPr/>
            </a:pP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๑ ฉบับ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E6CD59EC-7A2C-0AC6-426F-5613DFC8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382" y="1385750"/>
            <a:ext cx="897231" cy="65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phic 10" descr="Man in business attire">
            <a:extLst>
              <a:ext uri="{FF2B5EF4-FFF2-40B4-BE49-F238E27FC236}">
                <a16:creationId xmlns:a16="http://schemas.microsoft.com/office/drawing/2014/main" id="{A4EFF6A4-ECB9-1349-9154-4ABEB2E2B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6600" y="1171175"/>
            <a:ext cx="959743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A299E6F-0E51-9848-443F-812AF9A33BEC}"/>
              </a:ext>
            </a:extLst>
          </p:cNvPr>
          <p:cNvSpPr txBox="1">
            <a:spLocks/>
          </p:cNvSpPr>
          <p:nvPr/>
        </p:nvSpPr>
        <p:spPr>
          <a:xfrm>
            <a:off x="972000" y="539537"/>
            <a:ext cx="7200000" cy="648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30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การแจ้งข้อกล่าวหาและสรุปพยานหลักฐานเพิ่มเติม (ข้อ ๔๘)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33B16C9-081E-2C9E-E432-B25D81431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71" y="1512257"/>
            <a:ext cx="6288477" cy="250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ปรากฏขึ้นในภายหลัง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en-US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สรุปพยานหลักฐานเพิ่มเติมที่สนับสนุนข้อกล่าวหา/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แจ้งข้อกล่าวหา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</a:t>
            </a: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ให้โอกาสผู้ถูกกล่าวหาแก้ข้อกล่าวหา</a:t>
            </a:r>
          </a:p>
        </p:txBody>
      </p:sp>
      <p:pic>
        <p:nvPicPr>
          <p:cNvPr id="4" name="Picture 3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498FE979-DC5A-905B-EDA8-20425D6D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48" y="3367675"/>
            <a:ext cx="1692000" cy="12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1E71E-33AE-1A47-26B9-A2B01F0C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32A1523-1C2F-E198-A64B-B1DDD2DA2992}"/>
              </a:ext>
            </a:extLst>
          </p:cNvPr>
          <p:cNvSpPr txBox="1">
            <a:spLocks/>
          </p:cNvSpPr>
          <p:nvPr/>
        </p:nvSpPr>
        <p:spPr>
          <a:xfrm>
            <a:off x="3227851" y="419246"/>
            <a:ext cx="2520000" cy="648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กรณีพบเหตุเพิ่มเติม 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42C5C8EE-D9D1-5D38-8108-065D7D61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" y="1352403"/>
            <a:ext cx="1980000" cy="864000"/>
          </a:xfrm>
          <a:prstGeom prst="rect">
            <a:avLst/>
          </a:prstGeom>
          <a:solidFill>
            <a:srgbClr val="FF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74267" tIns="37133" rIns="74267" bIns="37133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เห็นว่าทำผิด</a:t>
            </a:r>
            <a:b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เรื่องอื่น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0EA52F04-3E23-F12D-42FB-AA5CDFFE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" y="3415372"/>
            <a:ext cx="1980000" cy="864000"/>
          </a:xfrm>
          <a:prstGeom prst="rect">
            <a:avLst/>
          </a:prstGeom>
          <a:solidFill>
            <a:srgbClr val="FF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74267" tIns="37133" rIns="74267" bIns="37133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เห็นว่า</a:t>
            </a:r>
            <a:r>
              <a:rPr lang="th-TH" sz="2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ผู้อื่น</a:t>
            </a:r>
            <a:b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ร่วมกระทำผิดด้วย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18AD5571-E852-47F9-2AAD-3CF2392F2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267" y="2216403"/>
            <a:ext cx="2484000" cy="864000"/>
          </a:xfrm>
          <a:prstGeom prst="rect">
            <a:avLst/>
          </a:prstGeom>
          <a:solidFill>
            <a:srgbClr val="DCF0F8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ประธานกรรมการฯ</a:t>
            </a:r>
            <a:b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รายงานผู้สั่งตั้ง </a:t>
            </a:r>
            <a:r>
              <a:rPr lang="th-TH" altLang="th-TH" sz="2000" b="1" dirty="0" err="1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คกก.</a:t>
            </a: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สอบสวน</a:t>
            </a: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CF63A9AB-60B7-17DE-4958-CE933AA4B7AA}"/>
              </a:ext>
            </a:extLst>
          </p:cNvPr>
          <p:cNvSpPr>
            <a:spLocks/>
          </p:cNvSpPr>
          <p:nvPr/>
        </p:nvSpPr>
        <p:spPr bwMode="auto">
          <a:xfrm>
            <a:off x="2620164" y="1659374"/>
            <a:ext cx="396000" cy="2145758"/>
          </a:xfrm>
          <a:prstGeom prst="rightBrace">
            <a:avLst>
              <a:gd name="adj1" fmla="val 55208"/>
              <a:gd name="adj2" fmla="val 43902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None/>
            </a:pPr>
            <a:endParaRPr lang="en-US" altLang="th-TH" sz="1454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EEB43F4-8A92-94C5-8A24-F41A0AEA1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851" y="1356841"/>
            <a:ext cx="900000" cy="468000"/>
          </a:xfrm>
          <a:prstGeom prst="rect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 ๔๙</a:t>
            </a:r>
            <a:endParaRPr lang="en-US" altLang="th-TH" sz="22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3D76976-6CAE-B634-91F3-2A05A865C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172" y="3403491"/>
            <a:ext cx="1260000" cy="792000"/>
          </a:xfrm>
          <a:prstGeom prst="rect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 ๕๐     และข้อ ๕๑</a:t>
            </a:r>
            <a:endParaRPr lang="en-US" altLang="th-TH" sz="22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27E7EEC-82DA-2E5E-6EE7-E533FFC6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821" y="3264449"/>
            <a:ext cx="2484000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ผู้สั่งตั้งฯ </a:t>
            </a:r>
            <a:r>
              <a:rPr lang="th-TH" altLang="th-TH" sz="1800" b="1" dirty="0" err="1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คกก.</a:t>
            </a: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สอบสวน พิจารณา</a:t>
            </a:r>
            <a:endParaRPr lang="en-US" altLang="th-TH" sz="18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3C8A86A-CE6D-BD19-4C90-888B383CF672}"/>
              </a:ext>
            </a:extLst>
          </p:cNvPr>
          <p:cNvSpPr/>
          <p:nvPr/>
        </p:nvSpPr>
        <p:spPr>
          <a:xfrm>
            <a:off x="6148720" y="2395397"/>
            <a:ext cx="191244" cy="352706"/>
          </a:xfrm>
          <a:prstGeom prst="rightArrow">
            <a:avLst/>
          </a:prstGeom>
          <a:solidFill>
            <a:srgbClr val="92D050"/>
          </a:solidFill>
          <a:ln w="19050">
            <a:solidFill>
              <a:srgbClr val="06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1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F1BED571-AD30-5006-A73F-DF169C1A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964" y="3733392"/>
            <a:ext cx="689715" cy="1008000"/>
          </a:xfrm>
          <a:prstGeom prst="rect">
            <a:avLst/>
          </a:prstGeom>
          <a:noFill/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D9AA69B-FFA9-D67F-1C66-44FC3B270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049" y="2195700"/>
            <a:ext cx="1368105" cy="7521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ตั้ง คกก.สอบสวน</a:t>
            </a:r>
            <a:endParaRPr lang="en-US" altLang="th-TH" sz="22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3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C8E50C1C-F5C5-FE5B-93AC-EF0356B7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49" y="460282"/>
            <a:ext cx="1440000" cy="10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10F39-2D02-FFFE-9384-8E55B1B7E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C37FC30-4D4C-EBD8-7D0E-3CC2622C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94" y="1098496"/>
            <a:ext cx="7584843" cy="376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r>
              <a:rPr lang="en-US" altLang="th-TH" sz="2077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</a:t>
            </a:r>
            <a:r>
              <a:rPr lang="th-TH" altLang="th-TH" sz="2077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    </a:t>
            </a:r>
          </a:p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r>
              <a:rPr lang="th-TH" altLang="th-TH" sz="2077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altLang="th-TH" sz="2077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  </a:t>
            </a: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ไม่น้อยกว่ากึ่งหนึ่ง และไม่น้อยกว่า ๓ คน</a:t>
            </a:r>
            <a:endParaRPr lang="en-US" altLang="th-TH" sz="2200" b="1" dirty="0">
              <a:solidFill>
                <a:prstClr val="black">
                  <a:lumMod val="95000"/>
                  <a:lumOff val="5000"/>
                </a:prst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r>
              <a:rPr lang="en-US" altLang="th-TH" sz="2077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</a:t>
            </a:r>
          </a:p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r>
              <a:rPr lang="en-US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</a:t>
            </a:r>
            <a:r>
              <a:rPr lang="th-TH" altLang="th-TH" sz="2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 </a:t>
            </a:r>
            <a:r>
              <a:rPr lang="th-TH" altLang="th-TH" sz="2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* </a:t>
            </a: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ถือเสียงข้างมาก</a:t>
            </a:r>
            <a:r>
              <a:rPr lang="th-TH" altLang="th-TH" sz="2077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</a:p>
          <a:p>
            <a:pPr defTabSz="316520" latinLnBrk="0">
              <a:spcBef>
                <a:spcPts val="975"/>
              </a:spcBef>
              <a:buNone/>
              <a:tabLst>
                <a:tab pos="1530448" algn="l"/>
              </a:tabLst>
            </a:pPr>
            <a:endParaRPr lang="th-TH" altLang="th-TH" sz="2077" b="1" dirty="0">
              <a:solidFill>
                <a:srgbClr val="00206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077" b="1" dirty="0">
                <a:solidFill>
                  <a:srgbClr val="C04F3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altLang="th-TH" sz="2077" b="1" dirty="0">
                <a:solidFill>
                  <a:srgbClr val="C04F3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	</a:t>
            </a:r>
            <a:r>
              <a:rPr lang="th-TH" altLang="th-TH" sz="2077" b="1" dirty="0">
                <a:solidFill>
                  <a:srgbClr val="C04F3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altLang="th-TH" sz="2077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        </a:t>
            </a:r>
            <a:r>
              <a:rPr lang="en-US" altLang="th-TH" sz="2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*</a:t>
            </a:r>
            <a:r>
              <a:rPr lang="th-TH" altLang="th-TH" sz="2200" b="1" dirty="0">
                <a:solidFill>
                  <a:srgbClr val="C04F3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ทำผิดหรือไม่</a:t>
            </a:r>
            <a:b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	</a:t>
            </a:r>
            <a:r>
              <a:rPr lang="en-US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 * ผิดกรณีใด มาตราใด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    </a:t>
            </a:r>
            <a:r>
              <a:rPr lang="en-US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* </a:t>
            </a: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สมควรได้รับโทษสถานใด/ลดหย่อน</a:t>
            </a:r>
          </a:p>
          <a:p>
            <a:pPr defTabSz="316520" latinLnBrk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      </a:t>
            </a:r>
            <a:r>
              <a:rPr lang="en-US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* </a:t>
            </a:r>
            <a:r>
              <a:rPr lang="th-TH" alt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มีเหตุให้ออกจากราชการ มาตรา ๑๑๐ (๖) (๗)</a:t>
            </a:r>
          </a:p>
        </p:txBody>
      </p:sp>
      <p:sp>
        <p:nvSpPr>
          <p:cNvPr id="3" name="สี่เหลี่ยมผืนผ้า 1">
            <a:extLst>
              <a:ext uri="{FF2B5EF4-FFF2-40B4-BE49-F238E27FC236}">
                <a16:creationId xmlns:a16="http://schemas.microsoft.com/office/drawing/2014/main" id="{904D883D-7817-6F3E-2C6D-08FBBD7F2A85}"/>
              </a:ext>
            </a:extLst>
          </p:cNvPr>
          <p:cNvSpPr/>
          <p:nvPr/>
        </p:nvSpPr>
        <p:spPr>
          <a:xfrm>
            <a:off x="1009094" y="1462835"/>
            <a:ext cx="1620000" cy="612000"/>
          </a:xfrm>
          <a:prstGeom prst="rect">
            <a:avLst/>
          </a:prstGeom>
          <a:solidFill>
            <a:srgbClr val="2DFF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defRPr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องค์ประชุม </a:t>
            </a:r>
            <a:endParaRPr lang="th-TH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2">
            <a:extLst>
              <a:ext uri="{FF2B5EF4-FFF2-40B4-BE49-F238E27FC236}">
                <a16:creationId xmlns:a16="http://schemas.microsoft.com/office/drawing/2014/main" id="{21EC84D2-B601-8C2C-A3CD-6DF0E6A73E16}"/>
              </a:ext>
            </a:extLst>
          </p:cNvPr>
          <p:cNvSpPr/>
          <p:nvPr/>
        </p:nvSpPr>
        <p:spPr>
          <a:xfrm>
            <a:off x="1015518" y="2389469"/>
            <a:ext cx="1620000" cy="612000"/>
          </a:xfrm>
          <a:prstGeom prst="rect">
            <a:avLst/>
          </a:prstGeom>
          <a:solidFill>
            <a:srgbClr val="FFD8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defRPr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มติ</a:t>
            </a:r>
            <a:endParaRPr lang="th-TH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183CDEBF-83EE-EB14-2C44-FCEFF1BDE734}"/>
              </a:ext>
            </a:extLst>
          </p:cNvPr>
          <p:cNvSpPr/>
          <p:nvPr/>
        </p:nvSpPr>
        <p:spPr>
          <a:xfrm>
            <a:off x="1016346" y="3321669"/>
            <a:ext cx="1620000" cy="612000"/>
          </a:xfrm>
          <a:prstGeom prst="rect">
            <a:avLst/>
          </a:prstGeom>
          <a:solidFill>
            <a:srgbClr val="FF21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defRPr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สาระ </a:t>
            </a:r>
            <a:endParaRPr lang="th-TH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5407658-1B14-BAB9-BBA9-6EA54ED73E5F}"/>
              </a:ext>
            </a:extLst>
          </p:cNvPr>
          <p:cNvSpPr txBox="1">
            <a:spLocks/>
          </p:cNvSpPr>
          <p:nvPr/>
        </p:nvSpPr>
        <p:spPr>
          <a:xfrm>
            <a:off x="697551" y="524709"/>
            <a:ext cx="7810886" cy="650162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6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การประชุมพิจารณาลงมติเพื่อทำความเห็นในรายงานการสอบสวน (ข้อ ๕๒)</a:t>
            </a:r>
          </a:p>
        </p:txBody>
      </p:sp>
      <p:pic>
        <p:nvPicPr>
          <p:cNvPr id="7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083D04AA-3A77-1983-D81D-7E3485B1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87" y="2269027"/>
            <a:ext cx="175504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70CA7-39F8-2F56-D54C-63A92AEE2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A312C24-60CD-BDE2-CFBE-2B2E21D64027}"/>
              </a:ext>
            </a:extLst>
          </p:cNvPr>
          <p:cNvSpPr txBox="1">
            <a:spLocks/>
          </p:cNvSpPr>
          <p:nvPr/>
        </p:nvSpPr>
        <p:spPr>
          <a:xfrm>
            <a:off x="2349061" y="380387"/>
            <a:ext cx="4320000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การทำรายงานการสอบสวน (ข้อ ๕๓)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A4CE34C-00CF-744C-2D12-A89B35C4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17" y="2004097"/>
            <a:ext cx="3037489" cy="6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ts val="0"/>
              </a:spcBef>
              <a:buNone/>
            </a:pP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กรรมการสอบสวนทุกคนต้องลงชื่อ *</a:t>
            </a:r>
          </a:p>
          <a:p>
            <a:pPr algn="ctr" defTabSz="316520" latinLnBrk="0">
              <a:spcBef>
                <a:spcPts val="0"/>
              </a:spcBef>
              <a:buNone/>
            </a:pP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ระบุความเห็นแย้งด้วย (ถ้ามี)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C1B4A0-231F-5C9D-CF4B-8B73A61A9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1347614"/>
            <a:ext cx="3045752" cy="44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เสนอผู้สั่งตั้ง คกก.สอบสวน </a:t>
            </a:r>
            <a:endParaRPr lang="th-TH" altLang="th-TH" sz="24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6736F4-077E-5490-00EA-B27D838C0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09" y="1347615"/>
            <a:ext cx="2716996" cy="576000"/>
          </a:xfrm>
          <a:prstGeom prst="rect">
            <a:avLst/>
          </a:prstGeom>
          <a:solidFill>
            <a:srgbClr val="AFDC7E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จัดทำรายงานการสอบสวน </a:t>
            </a:r>
          </a:p>
        </p:txBody>
      </p:sp>
      <p:cxnSp>
        <p:nvCxnSpPr>
          <p:cNvPr id="6" name="ตัวเชื่อมต่อตรง 6">
            <a:extLst>
              <a:ext uri="{FF2B5EF4-FFF2-40B4-BE49-F238E27FC236}">
                <a16:creationId xmlns:a16="http://schemas.microsoft.com/office/drawing/2014/main" id="{215D34F3-1DB6-7C50-A0A5-24BF1ACFBF0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317" y="2181866"/>
            <a:ext cx="432000" cy="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ตัวเชื่อมต่อตรง 7">
            <a:extLst>
              <a:ext uri="{FF2B5EF4-FFF2-40B4-BE49-F238E27FC236}">
                <a16:creationId xmlns:a16="http://schemas.microsoft.com/office/drawing/2014/main" id="{6168F95E-F293-5366-3C81-8E9B0C3A5A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4317" y="2181866"/>
            <a:ext cx="0" cy="1813062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ลูกศรเชื่อมต่อแบบตรง 8">
            <a:extLst>
              <a:ext uri="{FF2B5EF4-FFF2-40B4-BE49-F238E27FC236}">
                <a16:creationId xmlns:a16="http://schemas.microsoft.com/office/drawing/2014/main" id="{5BBA47CB-0500-FAE8-BEBD-57431A163E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4317" y="3990174"/>
            <a:ext cx="240000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สี่เหลี่ยมผืนผ้า 9">
            <a:extLst>
              <a:ext uri="{FF2B5EF4-FFF2-40B4-BE49-F238E27FC236}">
                <a16:creationId xmlns:a16="http://schemas.microsoft.com/office/drawing/2014/main" id="{6329654C-AD66-0AC5-2AA6-ECB52103777C}"/>
              </a:ext>
            </a:extLst>
          </p:cNvPr>
          <p:cNvSpPr/>
          <p:nvPr/>
        </p:nvSpPr>
        <p:spPr>
          <a:xfrm>
            <a:off x="902671" y="3784852"/>
            <a:ext cx="3250492" cy="905988"/>
          </a:xfrm>
          <a:prstGeom prst="rect">
            <a:avLst/>
          </a:prstGeom>
          <a:solidFill>
            <a:srgbClr val="FFFDA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4267" tIns="37133" rIns="74267" bIns="37133">
            <a:spAutoFit/>
          </a:bodyPr>
          <a:lstStyle/>
          <a:p>
            <a:pPr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ถ้ามีเหตุจำเป็นลงชื่อไม่ได้ ให้ประธาน</a:t>
            </a:r>
          </a:p>
          <a:p>
            <a:pPr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กรรมการบันทึกเหตุ</a:t>
            </a:r>
          </a:p>
          <a:p>
            <a:pPr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ให้ประธานกรรมการลงนามกำกับทุกหน้า</a:t>
            </a:r>
          </a:p>
        </p:txBody>
      </p:sp>
      <p:cxnSp>
        <p:nvCxnSpPr>
          <p:cNvPr id="10" name="ตัวเชื่อมต่อตรง 13">
            <a:extLst>
              <a:ext uri="{FF2B5EF4-FFF2-40B4-BE49-F238E27FC236}">
                <a16:creationId xmlns:a16="http://schemas.microsoft.com/office/drawing/2014/main" id="{A930B5DD-1F9E-1785-4053-16BE57D6612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21163" y="2155444"/>
            <a:ext cx="1044000" cy="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ตัวเชื่อมต่อตรง 14">
            <a:extLst>
              <a:ext uri="{FF2B5EF4-FFF2-40B4-BE49-F238E27FC236}">
                <a16:creationId xmlns:a16="http://schemas.microsoft.com/office/drawing/2014/main" id="{E590304E-59D0-8F2D-713F-61F46F0231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5163" y="2155444"/>
            <a:ext cx="0" cy="162000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ลูกศรเชื่อมต่อแบบตรง 15">
            <a:extLst>
              <a:ext uri="{FF2B5EF4-FFF2-40B4-BE49-F238E27FC236}">
                <a16:creationId xmlns:a16="http://schemas.microsoft.com/office/drawing/2014/main" id="{D8D8862C-B1D3-58FD-6FD0-487531661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5163" y="3784739"/>
            <a:ext cx="432000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สี่เหลี่ยมผืนผ้า 16">
            <a:extLst>
              <a:ext uri="{FF2B5EF4-FFF2-40B4-BE49-F238E27FC236}">
                <a16:creationId xmlns:a16="http://schemas.microsoft.com/office/drawing/2014/main" id="{80E8EC0F-FFE5-6FC8-FC5C-A61492025141}"/>
              </a:ext>
            </a:extLst>
          </p:cNvPr>
          <p:cNvSpPr/>
          <p:nvPr/>
        </p:nvSpPr>
        <p:spPr>
          <a:xfrm>
            <a:off x="5244075" y="3507853"/>
            <a:ext cx="3045748" cy="1182987"/>
          </a:xfrm>
          <a:prstGeom prst="rect">
            <a:avLst/>
          </a:prstGeom>
          <a:solidFill>
            <a:srgbClr val="FBE5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4267" tIns="37133" rIns="74267" bIns="37133">
            <a:spAutoFit/>
          </a:bodyPr>
          <a:lstStyle/>
          <a:p>
            <a:pPr defTabSz="316520" latinLnBrk="0">
              <a:defRPr/>
            </a:pPr>
            <a:r>
              <a:rPr lang="en-US" sz="1662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</a:t>
            </a: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แสดงชื่อ + สรุปความเห็นผู้เห็นแย้ง</a:t>
            </a:r>
          </a:p>
          <a:p>
            <a:pPr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ในรายงาน</a:t>
            </a:r>
          </a:p>
          <a:p>
            <a:pPr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</a:t>
            </a: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ผู้เห็นแย้งจะบันทึกรายละเอียด + </a:t>
            </a:r>
          </a:p>
          <a:p>
            <a:pPr defTabSz="316520" latinLnBrk="0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ลงนามกำกับแนบด้วยก็ได้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D6D28D9-6E4D-4288-0F23-C467A7ECBAB5}"/>
              </a:ext>
            </a:extLst>
          </p:cNvPr>
          <p:cNvSpPr/>
          <p:nvPr/>
        </p:nvSpPr>
        <p:spPr>
          <a:xfrm>
            <a:off x="4840429" y="1419622"/>
            <a:ext cx="191244" cy="352706"/>
          </a:xfrm>
          <a:prstGeom prst="right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5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35618B47-796E-0BCE-3AAB-1B2D136B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075" y="1923615"/>
            <a:ext cx="720000" cy="1052261"/>
          </a:xfrm>
          <a:prstGeom prst="rect">
            <a:avLst/>
          </a:prstGeom>
          <a:noFill/>
        </p:spPr>
      </p:pic>
      <p:pic>
        <p:nvPicPr>
          <p:cNvPr id="16" name="Picture 2" descr="Report PNGs for Free Download">
            <a:extLst>
              <a:ext uri="{FF2B5EF4-FFF2-40B4-BE49-F238E27FC236}">
                <a16:creationId xmlns:a16="http://schemas.microsoft.com/office/drawing/2014/main" id="{9EDED129-96DD-E823-58FD-607683872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14" y="18162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AB4B350C-DFF0-9B7A-688D-F52D572F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16216"/>
            <a:ext cx="125360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93E99-B75C-8774-D767-5E59B6CE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9A3FF43-83C1-6C5C-7C0F-CDA6985E0440}"/>
              </a:ext>
            </a:extLst>
          </p:cNvPr>
          <p:cNvCxnSpPr>
            <a:cxnSpLocks/>
          </p:cNvCxnSpPr>
          <p:nvPr/>
        </p:nvCxnSpPr>
        <p:spPr>
          <a:xfrm>
            <a:off x="827584" y="1851670"/>
            <a:ext cx="768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>
            <a:extLst>
              <a:ext uri="{FF2B5EF4-FFF2-40B4-BE49-F238E27FC236}">
                <a16:creationId xmlns:a16="http://schemas.microsoft.com/office/drawing/2014/main" id="{8437C5E7-50BA-2742-7130-9CCB91C8A9AD}"/>
              </a:ext>
            </a:extLst>
          </p:cNvPr>
          <p:cNvSpPr txBox="1">
            <a:spLocks/>
          </p:cNvSpPr>
          <p:nvPr/>
        </p:nvSpPr>
        <p:spPr>
          <a:xfrm>
            <a:off x="2692304" y="359559"/>
            <a:ext cx="3750453" cy="6120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Raleway"/>
              </a:rPr>
              <a:t>ระยะเวลาการสอบสวน (ข้อ ๕๔)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1072CA5-49AC-2550-E653-1442EE86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426" y="3287917"/>
            <a:ext cx="4500000" cy="432000"/>
          </a:xfrm>
          <a:prstGeom prst="rect">
            <a:avLst/>
          </a:prstGeom>
          <a:solidFill>
            <a:srgbClr val="FFCDCD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กำหนดระยะเวลาเร่งรัดให้แล้วเสร็จภายใน ๑๒๐ วัน *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FB98745A-AB5F-4BD3-3400-C3656EF4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535" y="3967545"/>
            <a:ext cx="6560098" cy="784122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</p:spPr>
        <p:txBody>
          <a:bodyPr lIns="222801" tIns="74267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l" defTabSz="316520" rtl="0" eaLnBrk="1" fontAlgn="auto" latinLnBrk="0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หมายเหตุ</a:t>
            </a:r>
            <a:r>
              <a:rPr kumimoji="0" lang="th-TH" altLang="th-TH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  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(๑) ขยายเวลาได้ในแต่ละช่วงตามความจำเป็น ครั้งละไม่เกิน ๖๐ วัน</a:t>
            </a:r>
            <a:b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          </a:t>
            </a: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๒) หากสอบสวนไม่เสร็จภายใน ๑๘๐ วัน ต้องรายงาน อ.ก.พ. กระทรวง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*</a:t>
            </a:r>
            <a:endParaRPr kumimoji="0" lang="th-TH" altLang="th-TH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21FD79E-40A3-BE73-FE77-0B954DA4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64" y="2087526"/>
            <a:ext cx="1633172" cy="6905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ประชุมแนวทาง*   (เริ่มนับระยะเวลา)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2D45D4AC-5223-6848-62AF-5BE2CBF12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19" y="1370160"/>
            <a:ext cx="1326836" cy="3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รับทราบคำสั่ง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FCE28D81-DB36-4C4D-4A48-584E8722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163" y="1175955"/>
            <a:ext cx="2160000" cy="49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รวบรวมพยานหลักฐาน</a:t>
            </a:r>
            <a:endParaRPr kumimoji="0" lang="en-US" altLang="th-TH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marR="0" lvl="0" indent="0" algn="ctr" defTabSz="31652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ฝ่ายกล่าวหา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872BB21-350A-7053-D8F7-2674E12A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053" y="1196165"/>
            <a:ext cx="2186344" cy="4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รวบรวมพยานหลักฐาน</a:t>
            </a:r>
          </a:p>
          <a:p>
            <a:pPr marL="0" marR="0" lvl="0" indent="0" algn="ctr" defTabSz="31652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ฝ่ายถูกกล่าวหา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A04B37B-AC8D-054D-4943-2C09B7DD7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03" y="2066767"/>
            <a:ext cx="2007457" cy="6905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แจ้งข้อกล่าวหา</a:t>
            </a:r>
            <a:b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และสรุปพยานหลักฐาน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110317A-F4E6-1BBB-AABB-B331F8686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402" y="2087526"/>
            <a:ext cx="2207998" cy="99832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*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 ประชุมลงมติ</a:t>
            </a:r>
            <a:b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*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 ทำรายงานการสอบสวน  </a:t>
            </a:r>
            <a:b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*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 เสนอสำนวนฯ 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148361-CBE9-6F0E-4C87-98E9364A5C09}"/>
              </a:ext>
            </a:extLst>
          </p:cNvPr>
          <p:cNvCxnSpPr>
            <a:cxnSpLocks/>
          </p:cNvCxnSpPr>
          <p:nvPr/>
        </p:nvCxnSpPr>
        <p:spPr>
          <a:xfrm>
            <a:off x="6883344" y="3507854"/>
            <a:ext cx="1764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5F911-292E-2B8D-8EA9-958B5F09C231}"/>
              </a:ext>
            </a:extLst>
          </p:cNvPr>
          <p:cNvCxnSpPr>
            <a:cxnSpLocks/>
          </p:cNvCxnSpPr>
          <p:nvPr/>
        </p:nvCxnSpPr>
        <p:spPr>
          <a:xfrm flipH="1" flipV="1">
            <a:off x="509439" y="3497344"/>
            <a:ext cx="1872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05EFF19-9D27-0E6A-3F7D-E8403516E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6" y="944668"/>
            <a:ext cx="528000" cy="396000"/>
          </a:xfrm>
          <a:prstGeom prst="rect">
            <a:avLst/>
          </a:prstGeom>
        </p:spPr>
      </p:pic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C13F4864-D72E-59CD-CA47-D5B33D36CABE}"/>
              </a:ext>
            </a:extLst>
          </p:cNvPr>
          <p:cNvSpPr/>
          <p:nvPr/>
        </p:nvSpPr>
        <p:spPr>
          <a:xfrm>
            <a:off x="1516854" y="1719934"/>
            <a:ext cx="289393" cy="216188"/>
          </a:xfrm>
          <a:prstGeom prst="mathMultiply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CD44062A-06B6-8444-C465-03280AE5B964}"/>
              </a:ext>
            </a:extLst>
          </p:cNvPr>
          <p:cNvSpPr/>
          <p:nvPr/>
        </p:nvSpPr>
        <p:spPr>
          <a:xfrm>
            <a:off x="7457008" y="1728245"/>
            <a:ext cx="289393" cy="216188"/>
          </a:xfrm>
          <a:prstGeom prst="mathMultiply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4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292B99-0AD8-35BF-D175-FE2F3F14CD64}"/>
              </a:ext>
            </a:extLst>
          </p:cNvPr>
          <p:cNvCxnSpPr>
            <a:cxnSpLocks/>
          </p:cNvCxnSpPr>
          <p:nvPr/>
        </p:nvCxnSpPr>
        <p:spPr>
          <a:xfrm>
            <a:off x="7596349" y="1897132"/>
            <a:ext cx="0" cy="174462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FDF1A507-8C94-6071-A891-D40F23E246E9}"/>
              </a:ext>
            </a:extLst>
          </p:cNvPr>
          <p:cNvSpPr/>
          <p:nvPr/>
        </p:nvSpPr>
        <p:spPr>
          <a:xfrm>
            <a:off x="4422838" y="1732153"/>
            <a:ext cx="289393" cy="216188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4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5879BD-E187-3C37-5DC8-A566C9B079C1}"/>
              </a:ext>
            </a:extLst>
          </p:cNvPr>
          <p:cNvCxnSpPr>
            <a:cxnSpLocks/>
          </p:cNvCxnSpPr>
          <p:nvPr/>
        </p:nvCxnSpPr>
        <p:spPr>
          <a:xfrm>
            <a:off x="4567533" y="1897765"/>
            <a:ext cx="0" cy="174462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E74F52-4F78-ADA1-A1E3-CF669B788F06}"/>
              </a:ext>
            </a:extLst>
          </p:cNvPr>
          <p:cNvCxnSpPr>
            <a:cxnSpLocks/>
          </p:cNvCxnSpPr>
          <p:nvPr/>
        </p:nvCxnSpPr>
        <p:spPr>
          <a:xfrm>
            <a:off x="827584" y="1635646"/>
            <a:ext cx="0" cy="2160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34C3EF-7D4F-711B-DC16-524E999AEBC5}"/>
              </a:ext>
            </a:extLst>
          </p:cNvPr>
          <p:cNvCxnSpPr>
            <a:cxnSpLocks/>
          </p:cNvCxnSpPr>
          <p:nvPr/>
        </p:nvCxnSpPr>
        <p:spPr>
          <a:xfrm>
            <a:off x="1661551" y="1853599"/>
            <a:ext cx="0" cy="199385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3">
            <a:extLst>
              <a:ext uri="{FF2B5EF4-FFF2-40B4-BE49-F238E27FC236}">
                <a16:creationId xmlns:a16="http://schemas.microsoft.com/office/drawing/2014/main" id="{883BDE6A-4295-3A0B-8A48-32ACA87295FD}"/>
              </a:ext>
            </a:extLst>
          </p:cNvPr>
          <p:cNvCxnSpPr>
            <a:cxnSpLocks/>
          </p:cNvCxnSpPr>
          <p:nvPr/>
        </p:nvCxnSpPr>
        <p:spPr>
          <a:xfrm>
            <a:off x="8508437" y="1707654"/>
            <a:ext cx="0" cy="32400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alendar app. Schedule concept. Time management, business planning,  timetable. Modern flat cartoon style. Vector illustration on white  background 23173467 Vector Art at Vecteezy">
            <a:extLst>
              <a:ext uri="{FF2B5EF4-FFF2-40B4-BE49-F238E27FC236}">
                <a16:creationId xmlns:a16="http://schemas.microsoft.com/office/drawing/2014/main" id="{A8EFB249-161F-0A74-3828-DA974BDF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08" y="421553"/>
            <a:ext cx="1080000" cy="84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235EA-530A-FDA9-7031-F65B8C4FB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AAE56C6-3FB0-450A-0D26-F85700E3749E}"/>
              </a:ext>
            </a:extLst>
          </p:cNvPr>
          <p:cNvSpPr txBox="1">
            <a:spLocks/>
          </p:cNvSpPr>
          <p:nvPr/>
        </p:nvSpPr>
        <p:spPr>
          <a:xfrm>
            <a:off x="1598180" y="186852"/>
            <a:ext cx="6120000" cy="612000"/>
          </a:xfrm>
          <a:prstGeom prst="rect">
            <a:avLst/>
          </a:prstGeom>
          <a:solidFill>
            <a:srgbClr val="00B0F0">
              <a:alpha val="72941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การพิจารณาสั่งการของผู้สั่งตั้งคณะกรรมการสอบสวน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3A80ED9-48D4-67F6-6A73-B0E45142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64" y="1168469"/>
            <a:ext cx="1056000" cy="444323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สำนวน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BA4A639-4252-5ADD-7AA2-C3A22ED5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15" y="2903407"/>
            <a:ext cx="5654647" cy="16187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4267" tIns="37133" rIns="74267" bIns="37133">
            <a:noAutofit/>
          </a:bodyPr>
          <a:lstStyle/>
          <a:p>
            <a:pPr defTabSz="316520" latinLnBrk="0">
              <a:spcBef>
                <a:spcPct val="50000"/>
              </a:spcBef>
              <a:defRPr/>
            </a:pPr>
            <a:r>
              <a:rPr lang="th-TH" sz="2200" b="1" dirty="0">
                <a:solidFill>
                  <a:srgbClr val="99009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</a:t>
            </a:r>
            <a:r>
              <a:rPr 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ไม่ผิด         ผิดไม่ร้ายแรง       ผิดร้ายแรง</a:t>
            </a:r>
            <a:b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th-TH" sz="2000" b="1" dirty="0">
              <a:solidFill>
                <a:prstClr val="black">
                  <a:lumMod val="95000"/>
                  <a:lumOff val="5000"/>
                </a:prst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>
              <a:spcBef>
                <a:spcPct val="50000"/>
              </a:spcBef>
              <a:defRPr/>
            </a:pPr>
            <a:endParaRPr lang="th-TH" sz="20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defTabSz="316520" latinLnBrk="0">
              <a:spcBef>
                <a:spcPct val="50000"/>
              </a:spcBef>
              <a:defRPr/>
            </a:pPr>
            <a:r>
              <a:rPr lang="th-TH" sz="2000" b="1" dirty="0">
                <a:solidFill>
                  <a:srgbClr val="990099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</a:t>
            </a:r>
            <a:r>
              <a:rPr lang="th-TH" sz="22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ยุติเรื่อง         สั่งลงโทษ       ส่ง อ.ก.พ. สามัญ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5598E6F5-81C8-4C70-5C25-1C31A6FBF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1" y="2563132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1696F926-DDFA-3949-CCD1-C11DC5BEB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9761" y="2573642"/>
            <a:ext cx="0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40B5C224-1517-2893-85AF-CA79E2298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1541" y="2573642"/>
            <a:ext cx="0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E28DD7D7-2F82-4508-6788-CA8B9F1DD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1961" y="1402217"/>
            <a:ext cx="452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DFE84BFB-D3F1-F72B-2014-68AFE6D3B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6922" y="141084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A48F53D-9AA1-4B04-F0F3-3704718A0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981" y="1541691"/>
            <a:ext cx="0" cy="2917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EB9D141-3BD8-B983-627F-A8E7A4EF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316" y="1851899"/>
            <a:ext cx="1676381" cy="504000"/>
          </a:xfrm>
          <a:prstGeom prst="rect">
            <a:avLst/>
          </a:prstGeom>
          <a:solidFill>
            <a:srgbClr val="9FF7A3"/>
          </a:solidFill>
          <a:ln w="9525" algn="ctr">
            <a:noFill/>
            <a:round/>
            <a:headEnd/>
            <a:tailEnd/>
          </a:ln>
        </p:spPr>
        <p:txBody>
          <a:bodyPr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ถูกต้องครบถ้วน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AB341D90-7BB9-FA59-3FBF-AF7421BC6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934" y="1168106"/>
            <a:ext cx="1800000" cy="504000"/>
          </a:xfrm>
          <a:prstGeom prst="rect">
            <a:avLst/>
          </a:prstGeom>
          <a:solidFill>
            <a:srgbClr val="FFC5C5"/>
          </a:solidFill>
          <a:ln w="9525" algn="ctr">
            <a:noFill/>
            <a:round/>
            <a:headEnd/>
            <a:tailEnd/>
          </a:ln>
        </p:spPr>
        <p:txBody>
          <a:bodyPr lIns="74267" tIns="37133" rIns="74267" bIns="3713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ไม่ถูกต้องครบถ้วน</a:t>
            </a: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AB50281F-69BF-E206-A336-6B524135B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470" y="1181498"/>
            <a:ext cx="1661859" cy="1303943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4267" tIns="74267" rIns="74267" bIns="37133"/>
          <a:lstStyle/>
          <a:p>
            <a:pPr defTabSz="316520" latinLnBrk="0">
              <a:lnSpc>
                <a:spcPct val="1140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แจ้งข้อกล่าวหา</a:t>
            </a:r>
          </a:p>
          <a:p>
            <a:pPr defTabSz="316520" latinLnBrk="0">
              <a:lnSpc>
                <a:spcPct val="1140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สอบสวนเพิ่มเติม</a:t>
            </a:r>
          </a:p>
          <a:p>
            <a:pPr defTabSz="316520" latinLnBrk="0">
              <a:lnSpc>
                <a:spcPct val="1140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แก้ไขให้ถูกต้อง</a:t>
            </a:r>
          </a:p>
          <a:p>
            <a:pPr defTabSz="316520" latinLnBrk="0">
              <a:buFontTx/>
              <a:buChar char="-"/>
              <a:defRPr/>
            </a:pPr>
            <a:endParaRPr lang="th-TH" sz="20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4" name="Straight Arrow Connector 25">
            <a:extLst>
              <a:ext uri="{FF2B5EF4-FFF2-40B4-BE49-F238E27FC236}">
                <a16:creationId xmlns:a16="http://schemas.microsoft.com/office/drawing/2014/main" id="{262B0ECA-AD20-BB30-CF89-F6DE4934F29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082697" y="2106540"/>
            <a:ext cx="2880000" cy="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E7A3AC-BFD9-6480-FA06-306031727B0B}"/>
              </a:ext>
            </a:extLst>
          </p:cNvPr>
          <p:cNvSpPr txBox="1"/>
          <p:nvPr/>
        </p:nvSpPr>
        <p:spPr>
          <a:xfrm>
            <a:off x="2001405" y="1230024"/>
            <a:ext cx="2588488" cy="382768"/>
          </a:xfrm>
          <a:prstGeom prst="rect">
            <a:avLst/>
          </a:prstGeom>
          <a:noFill/>
        </p:spPr>
        <p:txBody>
          <a:bodyPr wrap="square" lIns="74267" tIns="37133" rIns="74267" bIns="37133">
            <a:spAutoFit/>
          </a:bodyPr>
          <a:lstStyle/>
          <a:p>
            <a:pPr algn="ctr" defTabSz="316520" latinLnBrk="0"/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ผู้สั่งตั้งฯ พิจารณาสั่งการ</a:t>
            </a:r>
            <a:endParaRPr lang="en-GB" sz="20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0BCF6D9-30D6-31C0-202C-EA6C58CA0143}"/>
              </a:ext>
            </a:extLst>
          </p:cNvPr>
          <p:cNvSpPr/>
          <p:nvPr/>
        </p:nvSpPr>
        <p:spPr>
          <a:xfrm rot="5400000">
            <a:off x="1538042" y="3541205"/>
            <a:ext cx="162418" cy="381580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FAB0316-7C1C-714E-C05D-5CE7507090D6}"/>
              </a:ext>
            </a:extLst>
          </p:cNvPr>
          <p:cNvSpPr/>
          <p:nvPr/>
        </p:nvSpPr>
        <p:spPr>
          <a:xfrm rot="5400000">
            <a:off x="3182543" y="3487955"/>
            <a:ext cx="162418" cy="38158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00B05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D28E8E3-1DAD-63F1-DC15-06799486FB70}"/>
              </a:ext>
            </a:extLst>
          </p:cNvPr>
          <p:cNvSpPr/>
          <p:nvPr/>
        </p:nvSpPr>
        <p:spPr>
          <a:xfrm rot="5400000">
            <a:off x="4901470" y="3487955"/>
            <a:ext cx="162418" cy="381580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 latinLnBrk="0"/>
            <a:endParaRPr lang="th-TH" sz="1246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9" name="Picture 2" descr="Dossier Confidential Royalty-Free Images, Stock Photos &amp; Pictures |  Shutterstock">
            <a:extLst>
              <a:ext uri="{FF2B5EF4-FFF2-40B4-BE49-F238E27FC236}">
                <a16:creationId xmlns:a16="http://schemas.microsoft.com/office/drawing/2014/main" id="{16F04736-2480-23C0-F919-D6B0E031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521">
            <a:off x="253896" y="634700"/>
            <a:ext cx="88615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10">
            <a:extLst>
              <a:ext uri="{FF2B5EF4-FFF2-40B4-BE49-F238E27FC236}">
                <a16:creationId xmlns:a16="http://schemas.microsoft.com/office/drawing/2014/main" id="{EE022105-7549-F6FC-9C27-1C9CCF2FB2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8871" y="2346780"/>
            <a:ext cx="0" cy="560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1" name="Picture 20" descr="C:\Users\Puirui\Desktop\Thinking_Cartoon_Businessman.svg.png">
            <a:extLst>
              <a:ext uri="{FF2B5EF4-FFF2-40B4-BE49-F238E27FC236}">
                <a16:creationId xmlns:a16="http://schemas.microsoft.com/office/drawing/2014/main" id="{240777AE-5006-6C67-45C5-09567481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909" y="2733204"/>
            <a:ext cx="738980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3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1CBC0E-C6CC-4FE3-860D-C7EB9706C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211" y="172404"/>
            <a:ext cx="6347615" cy="360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มีการกล่าวหา/มีกรณีเป็นที่สงสัยว่ากระทำผิดวินัย (ม.๙๐) - ผบ. รายงาน ผบ. ม.๕๗ ทราบโดยเร็ว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34D24-C725-475E-8D60-55EFED30A519}"/>
              </a:ext>
            </a:extLst>
          </p:cNvPr>
          <p:cNvSpPr txBox="1"/>
          <p:nvPr/>
        </p:nvSpPr>
        <p:spPr>
          <a:xfrm>
            <a:off x="1504335" y="1344687"/>
            <a:ext cx="2455721" cy="252000"/>
          </a:xfrm>
          <a:prstGeom prst="rect">
            <a:avLst/>
          </a:prstGeom>
          <a:solidFill>
            <a:schemeClr val="accent6">
              <a:lumMod val="85000"/>
            </a:schemeClr>
          </a:solidFill>
          <a:ln>
            <a:noFill/>
          </a:ln>
        </p:spPr>
        <p:txBody>
          <a:bodyPr lIns="74267" tIns="37133" rIns="74267" bIns="37133" anchor="ctr">
            <a:noAutofit/>
          </a:bodyPr>
          <a:lstStyle/>
          <a:p>
            <a:pPr algn="ctr" defTabSz="316520" latinLnBrk="0">
              <a:defRPr/>
            </a:pPr>
            <a:r>
              <a:rPr 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มีพยานหลักฐานเบื้องต้นแล้ว (ม.๙๑ ว.๒)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1268E-2448-4751-B54F-56767BC9C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641" y="713529"/>
            <a:ext cx="3826475" cy="360000"/>
          </a:xfrm>
          <a:prstGeom prst="rect">
            <a:avLst/>
          </a:prstGeom>
          <a:solidFill>
            <a:srgbClr val="D2EBB7"/>
          </a:solidFill>
          <a:ln w="9525">
            <a:noFill/>
            <a:miter lim="800000"/>
            <a:headEnd/>
            <a:tailEnd/>
          </a:ln>
        </p:spPr>
        <p:txBody>
          <a:bodyPr lIns="74267" tIns="37133" rIns="74267" bIns="37133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6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 ดำเนินการ/สั่งสืบสวน/พิจารณาเบื้องต้น (ม.๙๑)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B2E46F-55FD-45C3-ACED-2D9F76C39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341" y="1918401"/>
            <a:ext cx="648000" cy="253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ts val="1462"/>
              </a:lnSpc>
              <a:spcBef>
                <a:spcPct val="0"/>
              </a:spcBef>
              <a:buNone/>
            </a:pPr>
            <a:r>
              <a:rPr lang="th-TH" alt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มีมูล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F384EA-BFD2-4416-8423-C48A8514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925" y="1944355"/>
            <a:ext cx="720000" cy="251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ts val="1462"/>
              </a:lnSpc>
              <a:spcBef>
                <a:spcPct val="0"/>
              </a:spcBef>
              <a:buNone/>
            </a:pPr>
            <a:r>
              <a:rPr lang="th-TH" alt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ไม่มีมูล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06DE98-E2EF-4929-880E-AB83AA1A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197" y="2381968"/>
            <a:ext cx="827106" cy="29292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ให้ยุติเรื่อง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C8F208-16C7-4E2E-B690-9F0E60DC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231" y="2351338"/>
            <a:ext cx="1152000" cy="235414"/>
          </a:xfrm>
          <a:prstGeom prst="rect">
            <a:avLst/>
          </a:prstGeom>
          <a:solidFill>
            <a:srgbClr val="ADDB7B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ts val="1462"/>
              </a:lnSpc>
              <a:spcBef>
                <a:spcPct val="0"/>
              </a:spcBef>
              <a:buNone/>
            </a:pPr>
            <a:r>
              <a:rPr lang="th-TH" alt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ไม่ร้ายแรง (ม.๙๒)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2E308E-FB3C-4220-B5AF-754B08EBF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070" y="2385902"/>
            <a:ext cx="1021135" cy="235413"/>
          </a:xfrm>
          <a:prstGeom prst="rect">
            <a:avLst/>
          </a:prstGeom>
          <a:solidFill>
            <a:srgbClr val="FF9797"/>
          </a:solidFill>
          <a:ln w="9525">
            <a:noFill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lnSpc>
                <a:spcPts val="1462"/>
              </a:lnSpc>
              <a:defRPr/>
            </a:pPr>
            <a:r>
              <a:rPr lang="th-TH" sz="1385" b="1" dirty="0">
                <a:solidFill>
                  <a:srgbClr val="212121">
                    <a:lumMod val="10000"/>
                  </a:srgb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ร้ายแรง (ม.๙๓)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FD1445-1090-4FEC-A0A7-4E9BBD9E7D2D}"/>
              </a:ext>
            </a:extLst>
          </p:cNvPr>
          <p:cNvCxnSpPr>
            <a:cxnSpLocks/>
          </p:cNvCxnSpPr>
          <p:nvPr/>
        </p:nvCxnSpPr>
        <p:spPr>
          <a:xfrm>
            <a:off x="2736060" y="1225428"/>
            <a:ext cx="36183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400F3B6-3E9D-4A3C-AE16-BF776500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128" y="2816130"/>
            <a:ext cx="474084" cy="232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lnSpc>
                <a:spcPts val="1462"/>
              </a:lnSpc>
              <a:defRPr/>
            </a:pPr>
            <a:r>
              <a:rPr lang="th-TH" sz="13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ผิด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B03495-DA60-4D34-9C5C-83112EA72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45" y="2809328"/>
            <a:ext cx="579678" cy="2321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lnSpc>
                <a:spcPts val="1462"/>
              </a:lnSpc>
              <a:defRPr/>
            </a:pPr>
            <a:r>
              <a:rPr lang="th-TH" sz="13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ไม่ผิด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6458508-41B3-4114-BBF2-7159652BAA05}"/>
              </a:ext>
            </a:extLst>
          </p:cNvPr>
          <p:cNvCxnSpPr>
            <a:cxnSpLocks/>
          </p:cNvCxnSpPr>
          <p:nvPr/>
        </p:nvCxnSpPr>
        <p:spPr>
          <a:xfrm flipV="1">
            <a:off x="1385167" y="2708916"/>
            <a:ext cx="13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444BF40-BF54-4B41-8403-E14C7506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037" y="2708916"/>
            <a:ext cx="2340000" cy="684000"/>
          </a:xfrm>
          <a:prstGeom prst="rect">
            <a:avLst/>
          </a:prstGeom>
          <a:solidFill>
            <a:srgbClr val="FFFDAF"/>
          </a:solidFill>
          <a:ln w="9525">
            <a:noFill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lnSpc>
                <a:spcPct val="105000"/>
              </a:lnSpc>
              <a:defRPr/>
            </a:pPr>
            <a:r>
              <a:rPr lang="th-TH" sz="1400" b="1" dirty="0">
                <a:solidFill>
                  <a:srgbClr val="212121">
                    <a:lumMod val="10000"/>
                  </a:srgb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ผบ.๕๗ แต่งตั้งคณะกรรมการสอบสวน </a:t>
            </a:r>
          </a:p>
          <a:p>
            <a:pPr algn="ctr" defTabSz="316520" latinLnBrk="0">
              <a:lnSpc>
                <a:spcPct val="105000"/>
              </a:lnSpc>
              <a:defRPr/>
            </a:pPr>
            <a:r>
              <a:rPr lang="th-TH" sz="1400" b="1" dirty="0">
                <a:solidFill>
                  <a:srgbClr val="212121">
                    <a:lumMod val="10000"/>
                  </a:srgb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สอบสวนตามกฎ ก.พ. แล้วรายงานผล</a:t>
            </a:r>
          </a:p>
          <a:p>
            <a:pPr algn="ctr" defTabSz="316520" latinLnBrk="0">
              <a:lnSpc>
                <a:spcPct val="105000"/>
              </a:lnSpc>
              <a:defRPr/>
            </a:pPr>
            <a:r>
              <a:rPr lang="th-TH" sz="1400" b="1" dirty="0">
                <a:solidFill>
                  <a:srgbClr val="212121">
                    <a:lumMod val="10000"/>
                  </a:srgb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และความเห็นต่อ ผบ.๕๗ (ม.๙๓)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735AD5-69CB-41AB-8622-134D1B072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341" y="4001621"/>
            <a:ext cx="1152000" cy="274261"/>
          </a:xfrm>
          <a:prstGeom prst="rect">
            <a:avLst/>
          </a:prstGeom>
          <a:solidFill>
            <a:srgbClr val="ADDB7B"/>
          </a:solidFill>
          <a:ln w="9525">
            <a:noFill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ts val="1462"/>
              </a:lnSpc>
              <a:spcBef>
                <a:spcPct val="0"/>
              </a:spcBef>
              <a:buNone/>
            </a:pPr>
            <a:r>
              <a:rPr lang="th-TH" alt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ไม่ร้ายแรง (ม.๙๖)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83C271-6FDD-4B44-8A0C-8FE554B38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511" y="4014018"/>
            <a:ext cx="1059051" cy="288000"/>
          </a:xfrm>
          <a:prstGeom prst="rect">
            <a:avLst/>
          </a:prstGeom>
          <a:solidFill>
            <a:srgbClr val="FF9797"/>
          </a:solidFill>
          <a:ln w="9525">
            <a:noFill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ts val="1462"/>
              </a:lnSpc>
              <a:spcBef>
                <a:spcPct val="0"/>
              </a:spcBef>
              <a:buNone/>
            </a:pPr>
            <a:r>
              <a:rPr lang="th-TH" altLang="th-TH" sz="13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ร้ายแรง (ม.๙๗)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79D37B-4A50-4DFB-854E-28C45672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578" y="3696733"/>
            <a:ext cx="1800000" cy="5040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ts val="1462"/>
              </a:lnSpc>
              <a:spcBef>
                <a:spcPct val="0"/>
              </a:spcBef>
              <a:buNone/>
            </a:pPr>
            <a:r>
              <a:rPr lang="th-TH" alt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มีเหตุให้ออกจาก</a:t>
            </a:r>
            <a:r>
              <a:rPr lang="th-TH" altLang="th-TH" sz="1400" b="1" spc="-33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ราชการตาม    ม.๑๑๐ (๖) (๗)/</a:t>
            </a:r>
            <a:r>
              <a:rPr lang="th-TH" alt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ม.๑๑๐ ว.๒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D9DDE23-CD1D-4033-B664-A181A8AC7AA1}"/>
              </a:ext>
            </a:extLst>
          </p:cNvPr>
          <p:cNvSpPr txBox="1"/>
          <p:nvPr/>
        </p:nvSpPr>
        <p:spPr>
          <a:xfrm>
            <a:off x="5671327" y="1354135"/>
            <a:ext cx="144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lnSpc>
                <a:spcPts val="1462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สืบสวนตาม ม.๙๑ ว.๑</a:t>
            </a:r>
          </a:p>
        </p:txBody>
      </p:sp>
      <p:sp>
        <p:nvSpPr>
          <p:cNvPr id="71735" name="Line 55">
            <a:extLst>
              <a:ext uri="{FF2B5EF4-FFF2-40B4-BE49-F238E27FC236}">
                <a16:creationId xmlns:a16="http://schemas.microsoft.com/office/drawing/2014/main" id="{8D754E79-C6BC-482B-AF3E-E24D44B3B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056" y="1592851"/>
            <a:ext cx="0" cy="108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37" name="Line 57">
            <a:extLst>
              <a:ext uri="{FF2B5EF4-FFF2-40B4-BE49-F238E27FC236}">
                <a16:creationId xmlns:a16="http://schemas.microsoft.com/office/drawing/2014/main" id="{303B481C-19CF-4387-AE87-D3F905041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4368" y="1225431"/>
            <a:ext cx="0" cy="122184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3" name="Straight Connector 44">
            <a:extLst>
              <a:ext uri="{FF2B5EF4-FFF2-40B4-BE49-F238E27FC236}">
                <a16:creationId xmlns:a16="http://schemas.microsoft.com/office/drawing/2014/main" id="{664F3200-857B-4D05-822F-F281ED11D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7287" y="1707654"/>
            <a:ext cx="3600000" cy="0"/>
          </a:xfrm>
          <a:prstGeom prst="line">
            <a:avLst/>
          </a:prstGeom>
          <a:ln w="12700">
            <a:solidFill>
              <a:schemeClr val="tx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39" name="Line 59">
            <a:extLst>
              <a:ext uri="{FF2B5EF4-FFF2-40B4-BE49-F238E27FC236}">
                <a16:creationId xmlns:a16="http://schemas.microsoft.com/office/drawing/2014/main" id="{DE9F37DC-0050-4E68-A381-A11FF8B11F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065" y="1707655"/>
            <a:ext cx="1" cy="108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5" name="Straight Connector 44">
            <a:extLst>
              <a:ext uri="{FF2B5EF4-FFF2-40B4-BE49-F238E27FC236}">
                <a16:creationId xmlns:a16="http://schemas.microsoft.com/office/drawing/2014/main" id="{8977A1B6-2975-4006-8CD2-DFBDEC4EA9CC}"/>
              </a:ext>
            </a:extLst>
          </p:cNvPr>
          <p:cNvCxnSpPr/>
          <p:nvPr/>
        </p:nvCxnSpPr>
        <p:spPr>
          <a:xfrm>
            <a:off x="3685497" y="1823514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41" name="Line 61">
            <a:extLst>
              <a:ext uri="{FF2B5EF4-FFF2-40B4-BE49-F238E27FC236}">
                <a16:creationId xmlns:a16="http://schemas.microsoft.com/office/drawing/2014/main" id="{19C18FD9-5635-445C-B8B4-098F43123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1475" y="1823514"/>
            <a:ext cx="0" cy="108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43" name="Line 63">
            <a:extLst>
              <a:ext uri="{FF2B5EF4-FFF2-40B4-BE49-F238E27FC236}">
                <a16:creationId xmlns:a16="http://schemas.microsoft.com/office/drawing/2014/main" id="{30DB55CD-4C65-4714-8EA5-10A955DE7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497" y="2202266"/>
            <a:ext cx="0" cy="141099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7" name="Straight Connector 44">
            <a:extLst>
              <a:ext uri="{FF2B5EF4-FFF2-40B4-BE49-F238E27FC236}">
                <a16:creationId xmlns:a16="http://schemas.microsoft.com/office/drawing/2014/main" id="{C96147A0-FA16-4C42-AF8C-15B7852E8082}"/>
              </a:ext>
            </a:extLst>
          </p:cNvPr>
          <p:cNvCxnSpPr/>
          <p:nvPr/>
        </p:nvCxnSpPr>
        <p:spPr>
          <a:xfrm>
            <a:off x="2211674" y="2267791"/>
            <a:ext cx="3323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46" name="Line 66">
            <a:extLst>
              <a:ext uri="{FF2B5EF4-FFF2-40B4-BE49-F238E27FC236}">
                <a16:creationId xmlns:a16="http://schemas.microsoft.com/office/drawing/2014/main" id="{3212B2AE-CD86-4CF0-A762-7E0CD0E32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1673" y="2272816"/>
            <a:ext cx="0" cy="100013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47" name="Line 67">
            <a:extLst>
              <a:ext uri="{FF2B5EF4-FFF2-40B4-BE49-F238E27FC236}">
                <a16:creationId xmlns:a16="http://schemas.microsoft.com/office/drawing/2014/main" id="{C131B7D2-8AA6-428A-AB84-855E37E26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4751" y="2264359"/>
            <a:ext cx="0" cy="108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extBox 51">
            <a:extLst>
              <a:ext uri="{FF2B5EF4-FFF2-40B4-BE49-F238E27FC236}">
                <a16:creationId xmlns:a16="http://schemas.microsoft.com/office/drawing/2014/main" id="{91F9F204-BD4A-4297-A48C-F2E6D6905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3" y="3192065"/>
            <a:ext cx="1994475" cy="5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สั่งลงโทษโดยไม่ตั้ง           คกก.สอบสวนก็ได้ (ม.๙๒) (ม.๙๖)</a:t>
            </a:r>
          </a:p>
        </p:txBody>
      </p:sp>
      <p:sp>
        <p:nvSpPr>
          <p:cNvPr id="9" name="TextBox 51">
            <a:extLst>
              <a:ext uri="{FF2B5EF4-FFF2-40B4-BE49-F238E27FC236}">
                <a16:creationId xmlns:a16="http://schemas.microsoft.com/office/drawing/2014/main" id="{DF656DAE-F2B1-4951-A70F-2CE036121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035" y="3223764"/>
            <a:ext cx="911654" cy="5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defRPr/>
            </a:pPr>
            <a:r>
              <a:rPr lang="th-TH" b="1" dirty="0">
                <a:solidFill>
                  <a:srgbClr val="00B05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สั่งยุติเรื่อง</a:t>
            </a:r>
          </a:p>
          <a:p>
            <a:pPr algn="ctr" defTabSz="316520" latinLnBrk="0">
              <a:lnSpc>
                <a:spcPts val="1462"/>
              </a:lnSpc>
              <a:defRPr/>
            </a:pPr>
            <a:r>
              <a:rPr lang="th-TH" b="1" dirty="0">
                <a:solidFill>
                  <a:srgbClr val="00B05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(ม.๙๒ ว.๒)</a:t>
            </a:r>
          </a:p>
        </p:txBody>
      </p:sp>
      <p:sp>
        <p:nvSpPr>
          <p:cNvPr id="71750" name="Line 70">
            <a:extLst>
              <a:ext uri="{FF2B5EF4-FFF2-40B4-BE49-F238E27FC236}">
                <a16:creationId xmlns:a16="http://schemas.microsoft.com/office/drawing/2014/main" id="{B8EE184A-5B22-4E9F-94C7-D08559CE8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5167" y="2716438"/>
            <a:ext cx="0" cy="108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51" name="Line 71">
            <a:extLst>
              <a:ext uri="{FF2B5EF4-FFF2-40B4-BE49-F238E27FC236}">
                <a16:creationId xmlns:a16="http://schemas.microsoft.com/office/drawing/2014/main" id="{7520FF4A-AA71-4282-B53A-7A74543B1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167" y="2716438"/>
            <a:ext cx="0" cy="99692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52" name="Line 72">
            <a:extLst>
              <a:ext uri="{FF2B5EF4-FFF2-40B4-BE49-F238E27FC236}">
                <a16:creationId xmlns:a16="http://schemas.microsoft.com/office/drawing/2014/main" id="{DBC3FCC3-5B66-46DA-BAC1-AE17027F1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1673" y="2581665"/>
            <a:ext cx="0" cy="108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53" name="Line 73">
            <a:extLst>
              <a:ext uri="{FF2B5EF4-FFF2-40B4-BE49-F238E27FC236}">
                <a16:creationId xmlns:a16="http://schemas.microsoft.com/office/drawing/2014/main" id="{1CE7F18D-6F74-4137-BAC5-1CD62C80D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5167" y="3055861"/>
            <a:ext cx="0" cy="136204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54" name="Line 74">
            <a:extLst>
              <a:ext uri="{FF2B5EF4-FFF2-40B4-BE49-F238E27FC236}">
                <a16:creationId xmlns:a16="http://schemas.microsoft.com/office/drawing/2014/main" id="{73D2A6D3-82B0-4E73-BA1B-3725E00C95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3225" y="3055860"/>
            <a:ext cx="0" cy="149538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55" name="Line 75">
            <a:extLst>
              <a:ext uri="{FF2B5EF4-FFF2-40B4-BE49-F238E27FC236}">
                <a16:creationId xmlns:a16="http://schemas.microsoft.com/office/drawing/2014/main" id="{950D3F85-8867-42C6-87A6-4EAEB211A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339" y="2613629"/>
            <a:ext cx="0" cy="108038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0" name="Straight Connector 44">
            <a:extLst>
              <a:ext uri="{FF2B5EF4-FFF2-40B4-BE49-F238E27FC236}">
                <a16:creationId xmlns:a16="http://schemas.microsoft.com/office/drawing/2014/main" id="{AF323080-20CF-4683-8F6A-26EE9F32CDA6}"/>
              </a:ext>
            </a:extLst>
          </p:cNvPr>
          <p:cNvCxnSpPr>
            <a:cxnSpLocks/>
          </p:cNvCxnSpPr>
          <p:nvPr/>
        </p:nvCxnSpPr>
        <p:spPr>
          <a:xfrm>
            <a:off x="3911390" y="3464993"/>
            <a:ext cx="4213005" cy="4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57" name="Line 77">
            <a:extLst>
              <a:ext uri="{FF2B5EF4-FFF2-40B4-BE49-F238E27FC236}">
                <a16:creationId xmlns:a16="http://schemas.microsoft.com/office/drawing/2014/main" id="{0C1BDC69-28B9-46D6-B783-2C700C8125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4255" y="3392915"/>
            <a:ext cx="0" cy="303817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2" name="Straight Connector 44">
            <a:extLst>
              <a:ext uri="{FF2B5EF4-FFF2-40B4-BE49-F238E27FC236}">
                <a16:creationId xmlns:a16="http://schemas.microsoft.com/office/drawing/2014/main" id="{BB38765D-F9BC-4EE5-A277-9D92A49A182A}"/>
              </a:ext>
            </a:extLst>
          </p:cNvPr>
          <p:cNvCxnSpPr/>
          <p:nvPr/>
        </p:nvCxnSpPr>
        <p:spPr>
          <a:xfrm>
            <a:off x="3168257" y="3867517"/>
            <a:ext cx="14953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27E7B68B-2C50-4176-8A00-D76DF49B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927" y="4644143"/>
            <a:ext cx="4694409" cy="360000"/>
          </a:xfrm>
          <a:prstGeom prst="rect">
            <a:avLst/>
          </a:prstGeom>
          <a:solidFill>
            <a:srgbClr val="FFE593"/>
          </a:solidFill>
          <a:ln w="9525">
            <a:noFill/>
            <a:miter lim="800000"/>
            <a:headEnd/>
            <a:tailEnd/>
          </a:ln>
        </p:spPr>
        <p:txBody>
          <a:bodyPr lIns="74267" tIns="37133" rIns="74267" bIns="37133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ส่งเรื่องให้ อ.ก.พ.จังหวัด/กรม/กระทรวง (ม.๙๗) แล้วสั่งตามมติ</a:t>
            </a:r>
          </a:p>
        </p:txBody>
      </p:sp>
      <p:sp>
        <p:nvSpPr>
          <p:cNvPr id="71762" name="Line 82">
            <a:extLst>
              <a:ext uri="{FF2B5EF4-FFF2-40B4-BE49-F238E27FC236}">
                <a16:creationId xmlns:a16="http://schemas.microsoft.com/office/drawing/2014/main" id="{8B2AFF47-3383-4A72-A577-3682247FC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389" y="3462524"/>
            <a:ext cx="0" cy="99692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63" name="Line 83">
            <a:extLst>
              <a:ext uri="{FF2B5EF4-FFF2-40B4-BE49-F238E27FC236}">
                <a16:creationId xmlns:a16="http://schemas.microsoft.com/office/drawing/2014/main" id="{9EF9023F-6B7D-478D-9C58-65A2C1A24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4395" y="3469663"/>
            <a:ext cx="0" cy="99692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64" name="Line 84">
            <a:extLst>
              <a:ext uri="{FF2B5EF4-FFF2-40B4-BE49-F238E27FC236}">
                <a16:creationId xmlns:a16="http://schemas.microsoft.com/office/drawing/2014/main" id="{3C53102D-B5F4-419C-8F68-C4410379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1037" y="4315231"/>
            <a:ext cx="0" cy="324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65" name="Line 85">
            <a:extLst>
              <a:ext uri="{FF2B5EF4-FFF2-40B4-BE49-F238E27FC236}">
                <a16:creationId xmlns:a16="http://schemas.microsoft.com/office/drawing/2014/main" id="{2D691B27-F7BB-40B9-8220-5139301136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6405" y="2168492"/>
            <a:ext cx="0" cy="9341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66" name="Line 86">
            <a:extLst>
              <a:ext uri="{FF2B5EF4-FFF2-40B4-BE49-F238E27FC236}">
                <a16:creationId xmlns:a16="http://schemas.microsoft.com/office/drawing/2014/main" id="{5A04B3ED-F307-4D8F-A54A-FB9984FE7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255" y="3867519"/>
            <a:ext cx="3" cy="110544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67" name="Line 87">
            <a:extLst>
              <a:ext uri="{FF2B5EF4-FFF2-40B4-BE49-F238E27FC236}">
                <a16:creationId xmlns:a16="http://schemas.microsoft.com/office/drawing/2014/main" id="{AE44507A-F3C7-490B-BB6E-81AFAACA7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369" y="3866449"/>
            <a:ext cx="0" cy="11828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69" name="Line 89">
            <a:extLst>
              <a:ext uri="{FF2B5EF4-FFF2-40B4-BE49-F238E27FC236}">
                <a16:creationId xmlns:a16="http://schemas.microsoft.com/office/drawing/2014/main" id="{0D5EC184-1350-40AD-8FFC-CAA4D4159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4217" y="3818829"/>
            <a:ext cx="0" cy="153474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1770" name="Line 90">
            <a:extLst>
              <a:ext uri="{FF2B5EF4-FFF2-40B4-BE49-F238E27FC236}">
                <a16:creationId xmlns:a16="http://schemas.microsoft.com/office/drawing/2014/main" id="{70450E74-4807-4A31-9B40-EEE33201E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389" y="3757184"/>
            <a:ext cx="3420" cy="127729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8" name="Line 66">
            <a:extLst>
              <a:ext uri="{FF2B5EF4-FFF2-40B4-BE49-F238E27FC236}">
                <a16:creationId xmlns:a16="http://schemas.microsoft.com/office/drawing/2014/main" id="{2C44DFDF-631D-42BA-9386-50FB7EB31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2639" y="2278204"/>
            <a:ext cx="0" cy="100013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153612-4BBB-4C95-ACC3-DA00DD2B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57" y="2400251"/>
            <a:ext cx="607722" cy="235414"/>
          </a:xfrm>
          <a:prstGeom prst="rect">
            <a:avLst/>
          </a:prstGeom>
          <a:solidFill>
            <a:srgbClr val="FDB603"/>
          </a:solidFill>
          <a:ln w="9525">
            <a:noFill/>
            <a:prstDash val="sysDash"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lnSpc>
                <a:spcPts val="1462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ชัดแจ้ง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6FE806-8A52-4940-9D6D-C49E4DDD4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376" y="3560075"/>
            <a:ext cx="434357" cy="19710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lnSpc>
                <a:spcPts val="1462"/>
              </a:lnSpc>
              <a:defRPr/>
            </a:pPr>
            <a:r>
              <a:rPr lang="th-TH" sz="13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ผิด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65B52F-39B0-4CC4-A106-11970534F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033" y="3571866"/>
            <a:ext cx="528368" cy="22375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/>
          <a:p>
            <a:pPr algn="ctr" defTabSz="316520" latinLnBrk="0">
              <a:lnSpc>
                <a:spcPts val="1462"/>
              </a:lnSpc>
              <a:defRPr/>
            </a:pPr>
            <a:r>
              <a:rPr lang="th-TH" sz="1385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ไม่ผิด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D34783-83B7-4983-8504-B2F49725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303" y="3978064"/>
            <a:ext cx="945828" cy="29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400" b="1" dirty="0">
                <a:solidFill>
                  <a:srgbClr val="00B05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สั่งยุติเรื่อง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3D1CD-C6F1-EF8E-E2E0-4D5CF718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6" y="71549"/>
            <a:ext cx="1490456" cy="792000"/>
          </a:xfrm>
          <a:prstGeom prst="rect">
            <a:avLst/>
          </a:prstGeom>
          <a:solidFill>
            <a:srgbClr val="7DDDFF"/>
          </a:solidFill>
          <a:ln w="1270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srgbClr val="04040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กระบวนการ</a:t>
            </a:r>
          </a:p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1800" b="1" dirty="0">
                <a:solidFill>
                  <a:srgbClr val="04040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ดำเนินการทางวินัย</a:t>
            </a:r>
          </a:p>
        </p:txBody>
      </p:sp>
      <p:sp>
        <p:nvSpPr>
          <p:cNvPr id="13" name="Line 61">
            <a:extLst>
              <a:ext uri="{FF2B5EF4-FFF2-40B4-BE49-F238E27FC236}">
                <a16:creationId xmlns:a16="http://schemas.microsoft.com/office/drawing/2014/main" id="{A3E089DA-7AFF-C7B6-35B8-D84555896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900" y="559067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5" name="Line 61">
            <a:extLst>
              <a:ext uri="{FF2B5EF4-FFF2-40B4-BE49-F238E27FC236}">
                <a16:creationId xmlns:a16="http://schemas.microsoft.com/office/drawing/2014/main" id="{78362F13-61EB-7074-BAAE-1D68C881C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0879" y="1070819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6" name="Line 85">
            <a:extLst>
              <a:ext uri="{FF2B5EF4-FFF2-40B4-BE49-F238E27FC236}">
                <a16:creationId xmlns:a16="http://schemas.microsoft.com/office/drawing/2014/main" id="{28B2DA1F-BF85-6977-CAD2-79F12EA2E9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5152" y="1823514"/>
            <a:ext cx="0" cy="9341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7" name="Line 85">
            <a:extLst>
              <a:ext uri="{FF2B5EF4-FFF2-40B4-BE49-F238E27FC236}">
                <a16:creationId xmlns:a16="http://schemas.microsoft.com/office/drawing/2014/main" id="{76A6F6B7-9BCB-5EF6-9D61-7753141F27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3858" y="1603734"/>
            <a:ext cx="0" cy="108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2" name="Line 84">
            <a:extLst>
              <a:ext uri="{FF2B5EF4-FFF2-40B4-BE49-F238E27FC236}">
                <a16:creationId xmlns:a16="http://schemas.microsoft.com/office/drawing/2014/main" id="{CB09BE5F-F0F6-7A0B-30B1-F5AC36396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4255" y="4211033"/>
            <a:ext cx="0" cy="432000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3BEA5A-36C1-BFC7-92DF-C2CA0E05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352" y="4408732"/>
            <a:ext cx="900000" cy="2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67" tIns="37133" rIns="74267" bIns="37133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ts val="1462"/>
              </a:lnSpc>
              <a:spcBef>
                <a:spcPct val="0"/>
              </a:spcBef>
              <a:buNone/>
            </a:pPr>
            <a:r>
              <a:rPr lang="th-TH" altLang="th-TH" sz="14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สั่งลงโทษ</a:t>
            </a:r>
          </a:p>
        </p:txBody>
      </p:sp>
      <p:sp>
        <p:nvSpPr>
          <p:cNvPr id="24" name="Line 89">
            <a:extLst>
              <a:ext uri="{FF2B5EF4-FFF2-40B4-BE49-F238E27FC236}">
                <a16:creationId xmlns:a16="http://schemas.microsoft.com/office/drawing/2014/main" id="{7ED75935-994A-0BE3-A1EF-1684640B2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109" y="4265371"/>
            <a:ext cx="0" cy="153474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3" name="Picture 2" descr="Documents Detailed Flat Circular Flat icon | Freepik">
            <a:extLst>
              <a:ext uri="{FF2B5EF4-FFF2-40B4-BE49-F238E27FC236}">
                <a16:creationId xmlns:a16="http://schemas.microsoft.com/office/drawing/2014/main" id="{36137B26-7798-B2E9-84E7-2262207D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75" y="390537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Stop Images - Free Download on Freepik">
            <a:extLst>
              <a:ext uri="{FF2B5EF4-FFF2-40B4-BE49-F238E27FC236}">
                <a16:creationId xmlns:a16="http://schemas.microsoft.com/office/drawing/2014/main" id="{907D709E-6C94-F26B-8C4D-07D101F7A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55" y="208921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57">
            <a:extLst>
              <a:ext uri="{FF2B5EF4-FFF2-40B4-BE49-F238E27FC236}">
                <a16:creationId xmlns:a16="http://schemas.microsoft.com/office/drawing/2014/main" id="{121893D1-5D99-660F-9696-0513C8FEF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834" y="1225431"/>
            <a:ext cx="0" cy="122184"/>
          </a:xfrm>
          <a:prstGeom prst="line">
            <a:avLst/>
          </a:prstGeom>
          <a:ln w="12700">
            <a:solidFill>
              <a:schemeClr val="tx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74267" tIns="37133" rIns="74267" bIns="37133"/>
          <a:lstStyle/>
          <a:p>
            <a:pPr defTabSz="316520" latinLnBrk="0"/>
            <a:endParaRPr lang="en-GB" sz="1454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6BE6F-F295-9B01-CE91-5AD88764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6719F05-7923-D3EC-2450-061D3B4701E6}"/>
              </a:ext>
            </a:extLst>
          </p:cNvPr>
          <p:cNvSpPr txBox="1">
            <a:spLocks/>
          </p:cNvSpPr>
          <p:nvPr/>
        </p:nvSpPr>
        <p:spPr>
          <a:xfrm>
            <a:off x="3175427" y="397544"/>
            <a:ext cx="2520000" cy="612000"/>
          </a:xfrm>
          <a:prstGeom prst="rect">
            <a:avLst/>
          </a:prstGeom>
          <a:solidFill>
            <a:srgbClr val="00B0F0">
              <a:alpha val="72941"/>
            </a:srgbClr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การสอบสวนเพิ่มเติม</a:t>
            </a:r>
          </a:p>
        </p:txBody>
      </p:sp>
      <p:sp>
        <p:nvSpPr>
          <p:cNvPr id="3" name="Line 18">
            <a:extLst>
              <a:ext uri="{FF2B5EF4-FFF2-40B4-BE49-F238E27FC236}">
                <a16:creationId xmlns:a16="http://schemas.microsoft.com/office/drawing/2014/main" id="{E09DCC7D-058C-74ED-0BC4-FEC324E90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561" y="1455826"/>
            <a:ext cx="6858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57B383E9-FA87-2E2D-B11B-9BD06179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804" y="2734845"/>
            <a:ext cx="1481509" cy="4443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400" b="1" dirty="0" err="1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คกก.</a:t>
            </a: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สอบสวน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9189725E-AD36-D795-A824-14128E07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37" y="4037278"/>
            <a:ext cx="1631843" cy="413545"/>
          </a:xfrm>
          <a:prstGeom prst="rect">
            <a:avLst/>
          </a:prstGeom>
          <a:solidFill>
            <a:srgbClr val="FFD54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4267" tIns="37133" rIns="74267" bIns="37133" anchor="ctr">
            <a:spAutoFit/>
          </a:bodyPr>
          <a:lstStyle/>
          <a:p>
            <a:pPr algn="ctr" defTabSz="316520" latinLnBrk="0">
              <a:spcBef>
                <a:spcPct val="50000"/>
              </a:spcBef>
              <a:defRPr/>
            </a:pPr>
            <a:r>
              <a:rPr lang="th-TH" sz="22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สอบสวนเพิ่มเติม</a:t>
            </a:r>
          </a:p>
        </p:txBody>
      </p:sp>
      <p:sp>
        <p:nvSpPr>
          <p:cNvPr id="6" name="Line 30">
            <a:extLst>
              <a:ext uri="{FF2B5EF4-FFF2-40B4-BE49-F238E27FC236}">
                <a16:creationId xmlns:a16="http://schemas.microsoft.com/office/drawing/2014/main" id="{B1D2CB4D-7C99-A6AF-E2AA-5A88FFF7E6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7559" y="3304786"/>
            <a:ext cx="1" cy="9720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212BF7B9-1C1B-1C79-7092-9904CBF96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1559" y="4276786"/>
            <a:ext cx="52560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Line 32">
            <a:extLst>
              <a:ext uri="{FF2B5EF4-FFF2-40B4-BE49-F238E27FC236}">
                <a16:creationId xmlns:a16="http://schemas.microsoft.com/office/drawing/2014/main" id="{97BB4E66-4AB4-A692-02B1-8D86A55A8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9784" y="2281245"/>
            <a:ext cx="0" cy="1634444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9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FC52E709-4CB8-2174-42BA-4007256C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643" y="3097820"/>
            <a:ext cx="2019635" cy="69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267" tIns="37133" rIns="74267" bIns="37133">
            <a:spAutoFit/>
          </a:bodyPr>
          <a:lstStyle/>
          <a:p>
            <a:pPr algn="ctr" defTabSz="316520" latinLnBrk="0">
              <a:spcBef>
                <a:spcPct val="50000"/>
              </a:spcBef>
              <a:defRPr/>
            </a:pPr>
            <a:r>
              <a:rPr lang="th-TH" sz="2000" b="1" dirty="0" err="1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คกก.</a:t>
            </a: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สอบสวน</a:t>
            </a: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b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ไม่ต้อง</a:t>
            </a: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ทำความเห็น</a:t>
            </a:r>
            <a:endParaRPr lang="th-TH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78BF5B49-3D48-B908-9F5B-0CA9EB94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320" y="1223055"/>
            <a:ext cx="2526711" cy="38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เห็นควรสอบสวนเพิ่มเติม</a:t>
            </a: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768F4FEB-8EF4-970F-A0E6-A1DBCA53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797" y="1119516"/>
            <a:ext cx="1980000" cy="720000"/>
          </a:xfrm>
          <a:prstGeom prst="rect">
            <a:avLst/>
          </a:prstGeom>
          <a:solidFill>
            <a:srgbClr val="FFE7FF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50000"/>
              </a:spcBef>
              <a:buNone/>
            </a:pP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กำหนดประเด็น</a:t>
            </a:r>
            <a:b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เอกสารที่เกี่ยวข้อง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F65A5-D7D2-C9C2-2939-20D42BC095E9}"/>
              </a:ext>
            </a:extLst>
          </p:cNvPr>
          <p:cNvSpPr txBox="1"/>
          <p:nvPr/>
        </p:nvSpPr>
        <p:spPr>
          <a:xfrm>
            <a:off x="502203" y="1699542"/>
            <a:ext cx="2196258" cy="444323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txBody>
          <a:bodyPr wrap="square" lIns="74267" tIns="37133" rIns="74267" bIns="37133">
            <a:spAutoFit/>
          </a:bodyPr>
          <a:lstStyle/>
          <a:p>
            <a:pPr algn="ctr" defTabSz="316520" latinLnBrk="0"/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ผู้สั่งตั้ง คกก.สอบสวน</a:t>
            </a:r>
            <a:endParaRPr lang="en-GB" sz="2400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C3A267-0511-D68D-E8D3-641D3836E33D}"/>
              </a:ext>
            </a:extLst>
          </p:cNvPr>
          <p:cNvCxnSpPr>
            <a:cxnSpLocks/>
          </p:cNvCxnSpPr>
          <p:nvPr/>
        </p:nvCxnSpPr>
        <p:spPr>
          <a:xfrm>
            <a:off x="7737559" y="1915543"/>
            <a:ext cx="0" cy="731404"/>
          </a:xfrm>
          <a:prstGeom prst="straightConnector1">
            <a:avLst/>
          </a:prstGeom>
          <a:ln w="19050">
            <a:solidFill>
              <a:srgbClr val="8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nvestigation Images - Free Download on Freepik">
            <a:extLst>
              <a:ext uri="{FF2B5EF4-FFF2-40B4-BE49-F238E27FC236}">
                <a16:creationId xmlns:a16="http://schemas.microsoft.com/office/drawing/2014/main" id="{FE4FB262-4529-3BE5-0A51-2850C6DF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90" y="1658168"/>
            <a:ext cx="830769" cy="62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85479CA8-1B72-E0F0-3DB0-A82F41C7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55" y="630674"/>
            <a:ext cx="682136" cy="996923"/>
          </a:xfrm>
          <a:prstGeom prst="rect">
            <a:avLst/>
          </a:prstGeom>
          <a:noFill/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C23AE7-D0A6-49B8-1F35-FFFA3C5889F4}"/>
              </a:ext>
            </a:extLst>
          </p:cNvPr>
          <p:cNvCxnSpPr>
            <a:cxnSpLocks/>
          </p:cNvCxnSpPr>
          <p:nvPr/>
        </p:nvCxnSpPr>
        <p:spPr>
          <a:xfrm>
            <a:off x="1787691" y="1456683"/>
            <a:ext cx="1387736" cy="0"/>
          </a:xfrm>
          <a:prstGeom prst="straightConnector1">
            <a:avLst/>
          </a:prstGeom>
          <a:ln w="19050">
            <a:solidFill>
              <a:srgbClr val="8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E7973092-EA68-82CB-0D3E-F6C74B37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61" y="2838019"/>
            <a:ext cx="1620000" cy="1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BD237-0AAE-9D28-C377-DD40DBF5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B891593-F27E-446E-8374-3EBB55E9BBD1}"/>
              </a:ext>
            </a:extLst>
          </p:cNvPr>
          <p:cNvSpPr txBox="1">
            <a:spLocks/>
          </p:cNvSpPr>
          <p:nvPr/>
        </p:nvSpPr>
        <p:spPr>
          <a:xfrm>
            <a:off x="2233506" y="159949"/>
            <a:ext cx="5018820" cy="576000"/>
          </a:xfrm>
          <a:prstGeom prst="rect">
            <a:avLst/>
          </a:prstGeom>
          <a:solidFill>
            <a:srgbClr val="00B0F0">
              <a:alpha val="72941"/>
            </a:srgbClr>
          </a:solidFill>
          <a:ln>
            <a:noFill/>
          </a:ln>
        </p:spPr>
        <p:txBody>
          <a:bodyPr spcFirstLastPara="1" wrap="square" lIns="74255" tIns="74255" rIns="74255" bIns="7425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การส่งเรื่องให้ </a:t>
            </a:r>
            <a:r>
              <a:rPr lang="th-TH" sz="2800" dirty="0" err="1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อ.ก.พ.</a:t>
            </a:r>
            <a:r>
              <a:rPr lang="th-TH" sz="2800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 สามัญ พิจารณามีมติ</a:t>
            </a:r>
          </a:p>
        </p:txBody>
      </p:sp>
      <p:graphicFrame>
        <p:nvGraphicFramePr>
          <p:cNvPr id="3" name="ตาราง 17">
            <a:extLst>
              <a:ext uri="{FF2B5EF4-FFF2-40B4-BE49-F238E27FC236}">
                <a16:creationId xmlns:a16="http://schemas.microsoft.com/office/drawing/2014/main" id="{55A8F046-4F95-73E4-7B09-E57EA377E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00266"/>
              </p:ext>
            </p:extLst>
          </p:nvPr>
        </p:nvGraphicFramePr>
        <p:xfrm>
          <a:off x="597310" y="926828"/>
          <a:ext cx="7921793" cy="3838002"/>
        </p:xfrm>
        <a:graphic>
          <a:graphicData uri="http://schemas.openxmlformats.org/drawingml/2006/table">
            <a:tbl>
              <a:tblPr firstRow="1" bandRow="1"/>
              <a:tblGrid>
                <a:gridCol w="536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00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ผู้สั่งแต่งตั้งคณะกรรมการสอบสวน</a:t>
                      </a:r>
                    </a:p>
                  </a:txBody>
                  <a:tcPr marL="84407" marR="84407" marT="31652" marB="3165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อ.ก.พ.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 สามัญ</a:t>
                      </a:r>
                    </a:p>
                  </a:txBody>
                  <a:tcPr marL="84407" marR="84407" marT="31652" marB="31652" anchor="ctr"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06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ผู้ว่าราชการจังหวัด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     อ.ก.พ. จังหวัด</a:t>
                      </a:r>
                    </a:p>
                  </a:txBody>
                  <a:tcPr marL="84407" marR="84407" marT="31652" marB="3165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06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อธิบดี/ปลัดกระทรวงในฐานะอธิบดี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     อ.ก.พ. กรม</a:t>
                      </a:r>
                    </a:p>
                  </a:txBody>
                  <a:tcPr marL="84407" marR="84407" marT="31652" marB="3165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85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หัวหน้าส่วนราชการขึ้นตรงต่อนายกรัฐมนตรี/รัฐมนตรี</a:t>
                      </a:r>
                    </a:p>
                  </a:txBody>
                  <a:tcPr marL="84407" marR="84407" marT="31652" marB="31652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rgbClr val="000000"/>
                        </a:solidFill>
                        <a:latin typeface="TH K2D July8" pitchFamily="2" charset="-34"/>
                        <a:cs typeface="TH K2D July8" pitchFamily="2" charset="-34"/>
                      </a:endParaRPr>
                    </a:p>
                    <a:p>
                      <a:pPr algn="ctr"/>
                      <a:endParaRPr lang="th-TH" sz="2400" b="1" dirty="0">
                        <a:solidFill>
                          <a:srgbClr val="000000"/>
                        </a:solidFill>
                        <a:latin typeface="TH K2D July8" pitchFamily="2" charset="-34"/>
                        <a:cs typeface="TH K2D July8" pitchFamily="2" charset="-34"/>
                      </a:endParaRPr>
                    </a:p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     อ.ก.พ.</a:t>
                      </a:r>
                      <a:r>
                        <a:rPr lang="th-TH" sz="2400" b="1" baseline="0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 กระทรวง</a:t>
                      </a:r>
                      <a:endParaRPr lang="th-TH" sz="2400" b="1" dirty="0">
                        <a:solidFill>
                          <a:srgbClr val="000000"/>
                        </a:solidFill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84407" marR="84407" marT="31652" marB="3165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049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ปลัดกระทรวง</a:t>
                      </a:r>
                    </a:p>
                  </a:txBody>
                  <a:tcPr marL="84407" marR="84407" marT="31652" marB="31652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95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รัฐมนตรีเจ้าสังกัด</a:t>
                      </a:r>
                    </a:p>
                  </a:txBody>
                  <a:tcPr marL="84407" marR="84407" marT="31652" marB="31652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30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นายกรัฐมนตรี</a:t>
                      </a:r>
                    </a:p>
                  </a:txBody>
                  <a:tcPr marL="84407" marR="84407" marT="31652" marB="31652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B7F4A688-0AA5-2E61-406C-53E854F9411B}"/>
              </a:ext>
            </a:extLst>
          </p:cNvPr>
          <p:cNvSpPr/>
          <p:nvPr/>
        </p:nvSpPr>
        <p:spPr>
          <a:xfrm>
            <a:off x="5853777" y="2720467"/>
            <a:ext cx="508764" cy="1705046"/>
          </a:xfrm>
          <a:prstGeom prst="rightBrace">
            <a:avLst>
              <a:gd name="adj1" fmla="val 8333"/>
              <a:gd name="adj2" fmla="val 4153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2" descr="Business meeting vector illustration with diverse people around conference  table | Premium AI-generated vector">
            <a:extLst>
              <a:ext uri="{FF2B5EF4-FFF2-40B4-BE49-F238E27FC236}">
                <a16:creationId xmlns:a16="http://schemas.microsoft.com/office/drawing/2014/main" id="{2764F569-1655-7C0C-0F92-9ADE92A3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83" y="145166"/>
            <a:ext cx="1080000" cy="6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003CA-6A5D-CD9F-9937-0E93FBED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9D8A7B9-CCB8-3437-D593-B8E37BA11A8C}"/>
              </a:ext>
            </a:extLst>
          </p:cNvPr>
          <p:cNvSpPr txBox="1">
            <a:spLocks/>
          </p:cNvSpPr>
          <p:nvPr/>
        </p:nvSpPr>
        <p:spPr>
          <a:xfrm>
            <a:off x="2220637" y="361683"/>
            <a:ext cx="4510703" cy="546909"/>
          </a:xfrm>
          <a:prstGeom prst="rect">
            <a:avLst/>
          </a:prstGeom>
          <a:solidFill>
            <a:srgbClr val="FFFF00">
              <a:alpha val="72941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/>
            <a:r>
              <a:rPr lang="th-TH" sz="2800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หมวด ๕ กรณีความผิดที่ปรากฏชัดแจ้ง </a:t>
            </a:r>
          </a:p>
        </p:txBody>
      </p:sp>
      <p:sp>
        <p:nvSpPr>
          <p:cNvPr id="3" name="Text Box 1029">
            <a:extLst>
              <a:ext uri="{FF2B5EF4-FFF2-40B4-BE49-F238E27FC236}">
                <a16:creationId xmlns:a16="http://schemas.microsoft.com/office/drawing/2014/main" id="{91B400CD-A115-5772-A920-5126AB83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910" y="2364977"/>
            <a:ext cx="2394081" cy="4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50000"/>
              </a:spcBef>
              <a:buNone/>
            </a:pPr>
            <a:r>
              <a:rPr lang="en-US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*</a:t>
            </a:r>
            <a: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 รับสารภาพเป็นหนังสือ</a:t>
            </a:r>
          </a:p>
        </p:txBody>
      </p:sp>
      <p:sp>
        <p:nvSpPr>
          <p:cNvPr id="4" name="Text Box 1030">
            <a:extLst>
              <a:ext uri="{FF2B5EF4-FFF2-40B4-BE49-F238E27FC236}">
                <a16:creationId xmlns:a16="http://schemas.microsoft.com/office/drawing/2014/main" id="{4752238D-FD22-5FAC-B59E-A383564C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916" y="2315140"/>
            <a:ext cx="3220547" cy="20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ts val="975"/>
              </a:spcBef>
              <a:buNone/>
            </a:pPr>
            <a:r>
              <a:rPr lang="en-US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*</a:t>
            </a:r>
            <a: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 ได้รับโทษจำคุก  </a:t>
            </a:r>
            <a:b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  </a:t>
            </a:r>
            <a:r>
              <a:rPr lang="th-TH" altLang="th-TH" sz="2200" b="1" u="sng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เว้นแต่</a:t>
            </a:r>
            <a: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 ประมาทหรือลหุโทษ</a:t>
            </a:r>
          </a:p>
          <a:p>
            <a:pPr defTabSz="316520" latinLnBrk="0">
              <a:spcBef>
                <a:spcPts val="975"/>
              </a:spcBef>
              <a:buNone/>
            </a:pPr>
            <a:r>
              <a:rPr lang="en-US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*</a:t>
            </a:r>
            <a: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 ละทิ้งหน้าที่ติดต่อเกิน ๑๕ วัน </a:t>
            </a:r>
            <a:b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</a:br>
            <a: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  และ</a:t>
            </a:r>
            <a:r>
              <a:rPr lang="th-TH" altLang="th-TH" sz="22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ไม่กลับมาอีกเลย</a:t>
            </a:r>
            <a:endParaRPr lang="th-TH" altLang="th-TH" sz="2200" b="1" dirty="0">
              <a:solidFill>
                <a:prstClr val="black"/>
              </a:solidFill>
              <a:latin typeface="TH K2D July8" pitchFamily="2" charset="-34"/>
              <a:cs typeface="TH K2D July8" pitchFamily="2" charset="-34"/>
            </a:endParaRPr>
          </a:p>
          <a:p>
            <a:pPr defTabSz="316520" latinLnBrk="0">
              <a:spcBef>
                <a:spcPts val="975"/>
              </a:spcBef>
              <a:buNone/>
            </a:pPr>
            <a:r>
              <a:rPr lang="en-US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*</a:t>
            </a:r>
            <a:r>
              <a:rPr lang="th-TH" altLang="th-TH" sz="2200" b="1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 รับสารภาพเป็นหนังสือ</a:t>
            </a:r>
          </a:p>
        </p:txBody>
      </p:sp>
      <p:sp>
        <p:nvSpPr>
          <p:cNvPr id="5" name="Line 1034">
            <a:extLst>
              <a:ext uri="{FF2B5EF4-FFF2-40B4-BE49-F238E27FC236}">
                <a16:creationId xmlns:a16="http://schemas.microsoft.com/office/drawing/2014/main" id="{0772D666-6100-0E20-7B44-0A074893F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5989" y="933910"/>
            <a:ext cx="0" cy="32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 dirty="0">
              <a:solidFill>
                <a:prstClr val="black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6" name="Line 1031">
            <a:extLst>
              <a:ext uri="{FF2B5EF4-FFF2-40B4-BE49-F238E27FC236}">
                <a16:creationId xmlns:a16="http://schemas.microsoft.com/office/drawing/2014/main" id="{235EDC78-FF23-64C4-C033-56D4D1582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2329" y="1257910"/>
            <a:ext cx="404010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 dirty="0">
              <a:solidFill>
                <a:prstClr val="black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7" name="Line 1032">
            <a:extLst>
              <a:ext uri="{FF2B5EF4-FFF2-40B4-BE49-F238E27FC236}">
                <a16:creationId xmlns:a16="http://schemas.microsoft.com/office/drawing/2014/main" id="{B8A06EE6-2BCD-EFDB-F96E-4CDBC103D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2328" y="1257911"/>
            <a:ext cx="0" cy="2813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>
              <a:solidFill>
                <a:prstClr val="black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" name="Line 1033">
            <a:extLst>
              <a:ext uri="{FF2B5EF4-FFF2-40B4-BE49-F238E27FC236}">
                <a16:creationId xmlns:a16="http://schemas.microsoft.com/office/drawing/2014/main" id="{03179B46-CBE1-6482-C5A5-F14D280F8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2439" y="1257911"/>
            <a:ext cx="0" cy="2447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4267" tIns="37133" rIns="74267" bIns="37133" anchor="ctr"/>
          <a:lstStyle/>
          <a:p>
            <a:pPr defTabSz="316520" latinLnBrk="0"/>
            <a:endParaRPr lang="en-GB" sz="1246">
              <a:solidFill>
                <a:prstClr val="black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3550741-8511-5172-071B-8153D8FAF82B}"/>
              </a:ext>
            </a:extLst>
          </p:cNvPr>
          <p:cNvSpPr txBox="1">
            <a:spLocks/>
          </p:cNvSpPr>
          <p:nvPr/>
        </p:nvSpPr>
        <p:spPr>
          <a:xfrm>
            <a:off x="1824115" y="1539265"/>
            <a:ext cx="1296426" cy="540000"/>
          </a:xfrm>
          <a:prstGeom prst="rect">
            <a:avLst/>
          </a:prstGeom>
          <a:solidFill>
            <a:srgbClr val="92D050">
              <a:alpha val="73000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>
              <a:lnSpc>
                <a:spcPts val="3005"/>
              </a:lnSpc>
            </a:pPr>
            <a:r>
              <a:rPr lang="th-TH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ไม่ร้ายแรง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5170139-12EB-F2C1-C950-F19C8B39537D}"/>
              </a:ext>
            </a:extLst>
          </p:cNvPr>
          <p:cNvSpPr txBox="1">
            <a:spLocks/>
          </p:cNvSpPr>
          <p:nvPr/>
        </p:nvSpPr>
        <p:spPr>
          <a:xfrm>
            <a:off x="5897310" y="1517595"/>
            <a:ext cx="1230246" cy="540000"/>
          </a:xfrm>
          <a:prstGeom prst="rect">
            <a:avLst/>
          </a:prstGeom>
          <a:solidFill>
            <a:srgbClr val="FF5050">
              <a:alpha val="72941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>
              <a:lnSpc>
                <a:spcPts val="3005"/>
              </a:lnSpc>
            </a:pPr>
            <a:r>
              <a:rPr lang="th-TH" dirty="0">
                <a:solidFill>
                  <a:prstClr val="black"/>
                </a:solidFill>
                <a:latin typeface="TH K2D July8" pitchFamily="2" charset="-34"/>
                <a:cs typeface="TH K2D July8" pitchFamily="2" charset="-34"/>
              </a:rPr>
              <a:t>ร้ายแรง</a:t>
            </a:r>
          </a:p>
        </p:txBody>
      </p:sp>
      <p:pic>
        <p:nvPicPr>
          <p:cNvPr id="11" name="Picture 2" descr="Cute Boy Holding Wrong Sign 2228292 Vector Art at Vecteezy">
            <a:extLst>
              <a:ext uri="{FF2B5EF4-FFF2-40B4-BE49-F238E27FC236}">
                <a16:creationId xmlns:a16="http://schemas.microsoft.com/office/drawing/2014/main" id="{EECBECF4-4499-09E9-716B-308E300E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93" y="48391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urrender Icon and PNG Download - Icons8">
            <a:extLst>
              <a:ext uri="{FF2B5EF4-FFF2-40B4-BE49-F238E27FC236}">
                <a16:creationId xmlns:a16="http://schemas.microsoft.com/office/drawing/2014/main" id="{5699EE67-EDA7-FB0D-8582-1DD76A5D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50" y="3021589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C05B4-98D5-6458-689A-0BE398574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6D7A8A6-C84B-0FD9-CD04-BEBCC8ECFA71}"/>
              </a:ext>
            </a:extLst>
          </p:cNvPr>
          <p:cNvSpPr txBox="1">
            <a:spLocks/>
          </p:cNvSpPr>
          <p:nvPr/>
        </p:nvSpPr>
        <p:spPr>
          <a:xfrm>
            <a:off x="2267723" y="82889"/>
            <a:ext cx="4768187" cy="524184"/>
          </a:xfrm>
          <a:prstGeom prst="rect">
            <a:avLst/>
          </a:prstGeom>
          <a:solidFill>
            <a:srgbClr val="FFFF00">
              <a:alpha val="72941"/>
            </a:srgbClr>
          </a:solidFill>
          <a:ln>
            <a:noFill/>
          </a:ln>
        </p:spPr>
        <p:txBody>
          <a:bodyPr spcFirstLastPara="1" wrap="square" lIns="74255" tIns="74255" rIns="74255" bIns="742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316520" latinLnBrk="0">
              <a:lnSpc>
                <a:spcPts val="3005"/>
              </a:lnSpc>
            </a:pPr>
            <a:r>
              <a:rPr lang="th-TH" sz="2600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๖ การสั่งยุติเรื่อง ลงโทษ หรืองดโทษ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A19B1B-0EDE-05D3-15C9-A06933AD7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34471"/>
              </p:ext>
            </p:extLst>
          </p:nvPr>
        </p:nvGraphicFramePr>
        <p:xfrm>
          <a:off x="591489" y="2768135"/>
          <a:ext cx="8018752" cy="20127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1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โทษไม่ร้ายแรง </a:t>
                      </a:r>
                      <a:r>
                        <a:rPr lang="th-TH" sz="21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(ข้อ ๖๗)</a:t>
                      </a:r>
                      <a:endParaRPr kumimoji="0" lang="th-TH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K2D July8" pitchFamily="2" charset="-34"/>
                        <a:ea typeface="Calibri" pitchFamily="34" charset="0"/>
                        <a:cs typeface="TH K2D July8" pitchFamily="2" charset="-34"/>
                      </a:endParaRPr>
                    </a:p>
                  </a:txBody>
                  <a:tcPr marL="91425" marR="91425" marT="42184" marB="42184" horzOverflow="overflow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โทษร้ายแรง </a:t>
                      </a:r>
                      <a:r>
                        <a:rPr lang="th-TH" sz="21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(ข้อ ๖๘)</a:t>
                      </a:r>
                      <a:endParaRPr kumimoji="0" lang="th-TH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K2D July8" pitchFamily="2" charset="-34"/>
                        <a:ea typeface="Calibri" pitchFamily="34" charset="0"/>
                        <a:cs typeface="TH K2D July8" pitchFamily="2" charset="-34"/>
                      </a:endParaRPr>
                    </a:p>
                  </a:txBody>
                  <a:tcPr marL="91425" marR="91425" marT="42184" marB="42184" horzOverflow="overflow"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&gt;</a:t>
                      </a: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ภาคทัณฑ์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&gt;</a:t>
                      </a: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ตัดเงินเดือน* อัตราร้อยละ ๒ หรือ ๔ </a:t>
                      </a:r>
                      <a:b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</a:b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  เป็นเวลา ๑,๒ หรือ ๓ เดือน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&gt;</a:t>
                      </a: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ลดเงินเดือน* อัตราร้อยละ ๒ หรือ 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  </a:t>
                      </a: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* เงินที่ตัด/ลด ไม่ถึง ๑๐ บาท ให้ตัดทิ้ง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H K2D July8" pitchFamily="2" charset="-34"/>
                        <a:ea typeface="Calibri" pitchFamily="34" charset="0"/>
                        <a:cs typeface="TH K2D July8" pitchFamily="2" charset="-34"/>
                      </a:endParaRPr>
                    </a:p>
                  </a:txBody>
                  <a:tcPr marL="91425" marR="91425" marT="42184" marB="421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  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&gt;</a:t>
                      </a: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ปลดออก</a:t>
                      </a:r>
                      <a:endParaRPr kumimoji="0" lang="en-US" sz="2000" b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K2D July8" pitchFamily="2" charset="-34"/>
                        <a:cs typeface="TH K2D July8" pitchFamily="2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  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&gt;</a:t>
                      </a:r>
                      <a:r>
                        <a:rPr kumimoji="0" lang="th-TH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K2D July8" pitchFamily="2" charset="-34"/>
                          <a:cs typeface="TH K2D July8" pitchFamily="2" charset="-34"/>
                        </a:rPr>
                        <a:t> ไล่ออก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K2D July8" pitchFamily="2" charset="-34"/>
                        <a:ea typeface="Calibri" pitchFamily="34" charset="0"/>
                        <a:cs typeface="TH K2D July8" pitchFamily="2" charset="-34"/>
                      </a:endParaRPr>
                    </a:p>
                  </a:txBody>
                  <a:tcPr marL="91425" marR="91425" marT="42184" marB="4218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11">
            <a:extLst>
              <a:ext uri="{FF2B5EF4-FFF2-40B4-BE49-F238E27FC236}">
                <a16:creationId xmlns:a16="http://schemas.microsoft.com/office/drawing/2014/main" id="{3055C282-7D6E-6376-B4D0-9FF9405E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89" y="729942"/>
            <a:ext cx="7916949" cy="111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spcAft>
                <a:spcPts val="415"/>
              </a:spcAft>
              <a:buNone/>
            </a:pPr>
            <a:r>
              <a:rPr lang="th-TH" altLang="th-TH" sz="21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(๑) วิธีการสั่งยุติเรื่อง (ข้อ ๖๖) ลงโทษ (ข้อ ๖๙) หรืองดโทษ (ข้อ ๗๑)</a:t>
            </a:r>
            <a:endParaRPr lang="en-US" altLang="th-TH" sz="2100" b="1" dirty="0">
              <a:solidFill>
                <a:srgbClr val="C00000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defTabSz="316520" latinLnBrk="0">
              <a:spcBef>
                <a:spcPct val="0"/>
              </a:spcBef>
              <a:spcAft>
                <a:spcPts val="415"/>
              </a:spcAft>
              <a:buNone/>
            </a:pPr>
            <a:r>
              <a:rPr lang="en-US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 </a:t>
            </a:r>
            <a:r>
              <a:rPr lang="en-US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</a:t>
            </a: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itchFamily="34" charset="0"/>
                <a:cs typeface="TH K2D July8" panose="02000506000000020004" pitchFamily="2" charset="-34"/>
              </a:rPr>
              <a:t> </a:t>
            </a: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ต้องทำคำสั่งเป็นหนังสือ</a:t>
            </a:r>
            <a:endParaRPr lang="en-US" altLang="th-TH" sz="2000" b="1" dirty="0">
              <a:solidFill>
                <a:prstClr val="black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defTabSz="316520" latinLnBrk="0">
              <a:spcBef>
                <a:spcPct val="0"/>
              </a:spcBef>
              <a:buNone/>
            </a:pP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  </a:t>
            </a:r>
            <a:r>
              <a:rPr lang="en-US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</a:t>
            </a: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itchFamily="34" charset="0"/>
                <a:cs typeface="TH K2D July8" panose="02000506000000020004" pitchFamily="2" charset="-34"/>
              </a:rPr>
              <a:t> </a:t>
            </a: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ต้องแจ้งให้ผู้ถูกกล่าวหารับทราบคำสั่ง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FD76D58-A9E2-08CF-711A-B369B3E1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9" y="2312017"/>
            <a:ext cx="3024188" cy="3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spcBef>
                <a:spcPct val="0"/>
              </a:spcBef>
              <a:buNone/>
            </a:pPr>
            <a:r>
              <a:rPr lang="th-TH" altLang="th-TH" sz="2077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th-TH" altLang="th-TH" sz="21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๒) อำนาจการลงโทษ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188FD17D-8BED-72D6-8461-CAE5C70B2E24}"/>
              </a:ext>
            </a:extLst>
          </p:cNvPr>
          <p:cNvGrpSpPr>
            <a:grpSpLocks/>
          </p:cNvGrpSpPr>
          <p:nvPr/>
        </p:nvGrpSpPr>
        <p:grpSpPr bwMode="auto">
          <a:xfrm>
            <a:off x="4331514" y="1056996"/>
            <a:ext cx="3548142" cy="1578495"/>
            <a:chOff x="5383040" y="1714969"/>
            <a:chExt cx="3624682" cy="171003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2EA2FE-DB36-8A7E-0855-DC850B17DF0E}"/>
                </a:ext>
              </a:extLst>
            </p:cNvPr>
            <p:cNvCxnSpPr/>
            <p:nvPr/>
          </p:nvCxnSpPr>
          <p:spPr>
            <a:xfrm>
              <a:off x="5756501" y="2914721"/>
              <a:ext cx="28734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A08549CB-C593-0358-14A0-8A90281C1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3040" y="1714969"/>
              <a:ext cx="3624682" cy="1710036"/>
              <a:chOff x="5689420" y="1800700"/>
              <a:chExt cx="3492959" cy="134825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DB26639-2C5F-C113-C611-1CBE5CFD75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89420" y="2306129"/>
                <a:ext cx="616125" cy="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B7705AF-7253-89D2-6CB7-7A831F905A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9308" y="1980191"/>
                <a:ext cx="1530" cy="76643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DC5989-46CD-1857-95B3-E805EC48221D}"/>
                  </a:ext>
                </a:extLst>
              </p:cNvPr>
              <p:cNvCxnSpPr/>
              <p:nvPr/>
            </p:nvCxnSpPr>
            <p:spPr>
              <a:xfrm>
                <a:off x="6049308" y="1972862"/>
                <a:ext cx="289137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6">
                <a:extLst>
                  <a:ext uri="{FF2B5EF4-FFF2-40B4-BE49-F238E27FC236}">
                    <a16:creationId xmlns:a16="http://schemas.microsoft.com/office/drawing/2014/main" id="{B1A8F7B2-090D-9EEA-2285-AE67F0953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9031" y="1800700"/>
                <a:ext cx="2632491" cy="315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9pPr>
              </a:lstStyle>
              <a:p>
                <a:pPr defTabSz="316520" latinLnBrk="0">
                  <a:spcBef>
                    <a:spcPct val="0"/>
                  </a:spcBef>
                  <a:buNone/>
                </a:pPr>
                <a:r>
                  <a:rPr lang="th-TH" altLang="th-TH" sz="1800" b="1" dirty="0">
                    <a:solidFill>
                      <a:srgbClr val="060606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  <a:t>ลงลายมือชื่อ/วันที่รับทราบ</a:t>
                </a:r>
              </a:p>
            </p:txBody>
          </p:sp>
          <p:sp>
            <p:nvSpPr>
              <p:cNvPr id="13" name="TextBox 17">
                <a:extLst>
                  <a:ext uri="{FF2B5EF4-FFF2-40B4-BE49-F238E27FC236}">
                    <a16:creationId xmlns:a16="http://schemas.microsoft.com/office/drawing/2014/main" id="{CEE31AC1-D2EE-E34F-2D9E-9C5921AE5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5198" y="2086452"/>
                <a:ext cx="2887181" cy="55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9pPr>
              </a:lstStyle>
              <a:p>
                <a:pPr defTabSz="316520" latinLnBrk="0">
                  <a:spcBef>
                    <a:spcPct val="0"/>
                  </a:spcBef>
                  <a:buNone/>
                </a:pPr>
                <a:r>
                  <a:rPr lang="th-TH" altLang="th-TH" sz="1800" b="1" dirty="0">
                    <a:solidFill>
                      <a:srgbClr val="060606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  <a:t>กรณีไม่ยอมลงชื่อ ให้ทำบันทึก</a:t>
                </a:r>
                <a:br>
                  <a:rPr lang="th-TH" altLang="th-TH" sz="1800" b="1" dirty="0">
                    <a:solidFill>
                      <a:srgbClr val="060606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</a:br>
                <a:r>
                  <a:rPr lang="th-TH" altLang="th-TH" sz="1800" b="1" dirty="0">
                    <a:solidFill>
                      <a:srgbClr val="060606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  <a:t>ลงลายมือชื่อผู้แจ้งพร้อมพยาน</a:t>
                </a:r>
              </a:p>
            </p:txBody>
          </p:sp>
          <p:sp>
            <p:nvSpPr>
              <p:cNvPr id="14" name="TextBox 21">
                <a:extLst>
                  <a:ext uri="{FF2B5EF4-FFF2-40B4-BE49-F238E27FC236}">
                    <a16:creationId xmlns:a16="http://schemas.microsoft.com/office/drawing/2014/main" id="{5912FEDE-B36E-983D-C2BC-9A47474D4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7646" y="2596896"/>
                <a:ext cx="2727007" cy="55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lvl9pPr>
              </a:lstStyle>
              <a:p>
                <a:pPr defTabSz="316520" latinLnBrk="0">
                  <a:spcBef>
                    <a:spcPct val="0"/>
                  </a:spcBef>
                  <a:buNone/>
                </a:pPr>
                <a:r>
                  <a:rPr lang="th-TH" altLang="th-TH" sz="1800" b="1" dirty="0">
                    <a:solidFill>
                      <a:srgbClr val="060606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  <a:t>กรณีไม่อาจแจ้งให้ทราบได้ </a:t>
                </a:r>
                <a:br>
                  <a:rPr lang="th-TH" altLang="th-TH" sz="1800" b="1" dirty="0">
                    <a:solidFill>
                      <a:srgbClr val="060606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</a:br>
                <a:r>
                  <a:rPr lang="th-TH" altLang="th-TH" sz="1800" b="1" dirty="0">
                    <a:solidFill>
                      <a:srgbClr val="060606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  <a:t>ให้ส่งไปรษณีย์ ๗ วัน/๑๕ วัน</a:t>
                </a:r>
              </a:p>
            </p:txBody>
          </p:sp>
        </p:grpSp>
      </p:grpSp>
      <p:pic>
        <p:nvPicPr>
          <p:cNvPr id="15" name="Picture 4" descr="876,400+ Documents Cartoon Stock Photos, Pictures &amp; Royalty-Free Images -  iStock">
            <a:extLst>
              <a:ext uri="{FF2B5EF4-FFF2-40B4-BE49-F238E27FC236}">
                <a16:creationId xmlns:a16="http://schemas.microsoft.com/office/drawing/2014/main" id="{076E8607-7D92-2D36-D006-AA4E0A4A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59" y="31768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You are fired cartoon Images - Free Download on Freepik">
            <a:extLst>
              <a:ext uri="{FF2B5EF4-FFF2-40B4-BE49-F238E27FC236}">
                <a16:creationId xmlns:a16="http://schemas.microsoft.com/office/drawing/2014/main" id="{34C8813C-140D-CD55-C6CD-D2011DBE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96" y="3621558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5D29B-5165-1FA4-0EDF-E645063F4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9B5BF-EFA9-9122-0AD5-0003939E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535" y="590882"/>
            <a:ext cx="6192838" cy="161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316520" latinLnBrk="0">
              <a:lnSpc>
                <a:spcPct val="110000"/>
              </a:lnSpc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กำหนดวิธีการที่จะต้องเปลี่ยนแปลงผลการดำเนินการทางวินัย ดังนี้</a:t>
            </a:r>
            <a:endParaRPr lang="en-US" altLang="th-TH" sz="2200" b="1" dirty="0">
              <a:solidFill>
                <a:prstClr val="black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defTabSz="316520" latinLnBrk="0">
              <a:lnSpc>
                <a:spcPct val="110000"/>
              </a:lnSpc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srgbClr val="0000CC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	 </a:t>
            </a:r>
            <a:r>
              <a:rPr lang="en-US" altLang="th-TH" sz="2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ต้องยกเลิกคำสั่งเดิม</a:t>
            </a:r>
            <a:endParaRPr lang="en-US" altLang="th-TH" sz="2200" b="1" dirty="0">
              <a:solidFill>
                <a:prstClr val="black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defTabSz="316520" latinLnBrk="0">
              <a:lnSpc>
                <a:spcPct val="110000"/>
              </a:lnSpc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	 </a:t>
            </a:r>
            <a:r>
              <a:rPr lang="en-US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มีคำสั่งใหม่ โดยระบุรายละเอียดเกี่ยวกับโทษเดิมที่ได้รับไปแล้ว</a:t>
            </a:r>
          </a:p>
          <a:p>
            <a:pPr defTabSz="316520" latinLnBrk="0">
              <a:lnSpc>
                <a:spcPct val="110000"/>
              </a:lnSpc>
              <a:spcBef>
                <a:spcPct val="0"/>
              </a:spcBef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	 </a:t>
            </a:r>
            <a:r>
              <a:rPr lang="en-US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* 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โทษไม่ร้ายแรงให้สั่งให้มีผลเป็นปัจจุบัน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1EAE01-82B0-06C2-8CA4-D24290693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74524"/>
              </p:ext>
            </p:extLst>
          </p:nvPr>
        </p:nvGraphicFramePr>
        <p:xfrm>
          <a:off x="471945" y="2309451"/>
          <a:ext cx="8185358" cy="2507425"/>
        </p:xfrm>
        <a:graphic>
          <a:graphicData uri="http://schemas.openxmlformats.org/drawingml/2006/table">
            <a:tbl>
              <a:tblPr firstRow="1" bandRow="1"/>
              <a:tblGrid>
                <a:gridCol w="1760375">
                  <a:extLst>
                    <a:ext uri="{9D8B030D-6E8A-4147-A177-3AD203B41FA5}">
                      <a16:colId xmlns:a16="http://schemas.microsoft.com/office/drawing/2014/main" val="2897522006"/>
                    </a:ext>
                  </a:extLst>
                </a:gridCol>
                <a:gridCol w="3159937">
                  <a:extLst>
                    <a:ext uri="{9D8B030D-6E8A-4147-A177-3AD203B41FA5}">
                      <a16:colId xmlns:a16="http://schemas.microsoft.com/office/drawing/2014/main" val="1149820389"/>
                    </a:ext>
                  </a:extLst>
                </a:gridCol>
                <a:gridCol w="3265046">
                  <a:extLst>
                    <a:ext uri="{9D8B030D-6E8A-4147-A177-3AD203B41FA5}">
                      <a16:colId xmlns:a16="http://schemas.microsoft.com/office/drawing/2014/main" val="1857358347"/>
                    </a:ext>
                  </a:extLst>
                </a:gridCol>
              </a:tblGrid>
              <a:tr h="425409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โทษเดิม</a:t>
                      </a:r>
                    </a:p>
                  </a:txBody>
                  <a:tcPr marL="84407" marR="84407" marT="31652" marB="3165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โทษใหม่</a:t>
                      </a:r>
                    </a:p>
                  </a:txBody>
                  <a:tcPr marL="84407" marR="84407" marT="31652" marB="31652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การดำเนินการ</a:t>
                      </a:r>
                    </a:p>
                  </a:txBody>
                  <a:tcPr marL="84407" marR="84407" marT="31652" marB="3165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52259"/>
                  </a:ext>
                </a:extLst>
              </a:tr>
              <a:tr h="60785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โทษร้ายแรง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โทษร้ายแรง</a:t>
                      </a:r>
                      <a:endParaRPr lang="th-TH" sz="2000" dirty="0">
                        <a:solidFill>
                          <a:srgbClr val="000000"/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เป็นไปตามระเบียบ ก.พ. ว่าด้วย      วันออกจากราชการฯ ๒๕๕๔</a:t>
                      </a:r>
                    </a:p>
                  </a:txBody>
                  <a:tcPr marL="84407" marR="84407" marT="31652" marB="3165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394106"/>
                  </a:ext>
                </a:extLst>
              </a:tr>
              <a:tr h="33884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โทษร้ายแรง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โทษไม่ร้ายแรง/งดโทษ/ยกโทษ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สั่งกลับ</a:t>
                      </a:r>
                    </a:p>
                  </a:txBody>
                  <a:tcPr marL="84407" marR="84407" marT="31652" marB="3165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018482"/>
                  </a:ext>
                </a:extLst>
              </a:tr>
              <a:tr h="33884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โทษไม่ร้ายแรง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โทษร้ายแรง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คืนเงินและลงโทษ</a:t>
                      </a:r>
                    </a:p>
                  </a:txBody>
                  <a:tcPr marL="84407" marR="84407" marT="31652" marB="3165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297384"/>
                  </a:ext>
                </a:extLst>
              </a:tr>
              <a:tr h="60785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โทษไม่ร้ายแรง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โทษไม่ร้ายแรง/งดโทษ/ยกโทษ</a:t>
                      </a:r>
                    </a:p>
                  </a:txBody>
                  <a:tcPr marL="84407" marR="84407" marT="31652" marB="3165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คืนเงินและสั่งเป็นปัจจุบัน </a:t>
                      </a:r>
                      <a:b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</a:b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(ตัด/ลดใช้เงินเดือน ณ คำสั่งเดิม)</a:t>
                      </a:r>
                    </a:p>
                  </a:txBody>
                  <a:tcPr marL="84407" marR="84407" marT="31652" marB="3165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1321"/>
                  </a:ext>
                </a:extLst>
              </a:tr>
            </a:tbl>
          </a:graphicData>
        </a:graphic>
      </p:graphicFrame>
      <p:sp>
        <p:nvSpPr>
          <p:cNvPr id="4" name="TextBox 12">
            <a:extLst>
              <a:ext uri="{FF2B5EF4-FFF2-40B4-BE49-F238E27FC236}">
                <a16:creationId xmlns:a16="http://schemas.microsoft.com/office/drawing/2014/main" id="{F9984CE5-AF40-F240-022F-573ED37A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38" y="84599"/>
            <a:ext cx="7546979" cy="47510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๗ การมีคำสั่งใหม่กรณีมีการเพิ่มโทษ ลดโทษ งดโทษ หรือยกโทษ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5" name="Picture 4" descr="876,400+ Documents Cartoon Stock Photos, Pictures &amp; Royalty-Free Images -  iStock">
            <a:extLst>
              <a:ext uri="{FF2B5EF4-FFF2-40B4-BE49-F238E27FC236}">
                <a16:creationId xmlns:a16="http://schemas.microsoft.com/office/drawing/2014/main" id="{BFC72566-E939-6445-C64F-9D975374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73" y="896255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2AF3A-5695-BAAC-5894-D98B56B3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4FF6A1F-F8D4-5685-BF96-A62E6883DE02}"/>
              </a:ext>
            </a:extLst>
          </p:cNvPr>
          <p:cNvCxnSpPr>
            <a:cxnSpLocks/>
          </p:cNvCxnSpPr>
          <p:nvPr/>
        </p:nvCxnSpPr>
        <p:spPr>
          <a:xfrm>
            <a:off x="4704555" y="2459439"/>
            <a:ext cx="360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945CB04-3ACA-E790-857F-5867C65027E3}"/>
              </a:ext>
            </a:extLst>
          </p:cNvPr>
          <p:cNvSpPr/>
          <p:nvPr/>
        </p:nvSpPr>
        <p:spPr>
          <a:xfrm>
            <a:off x="7667535" y="1919439"/>
            <a:ext cx="1331912" cy="1080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ผู้ถูกสั่งฯ</a:t>
            </a:r>
            <a:b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มีสิทธิ</a:t>
            </a:r>
            <a:b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ร้องทุกข์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:a16="http://schemas.microsoft.com/office/drawing/2014/main" id="{26650F44-F8CB-9B43-5AD6-5F9F37BB4E4A}"/>
              </a:ext>
            </a:extLst>
          </p:cNvPr>
          <p:cNvGrpSpPr>
            <a:grpSpLocks/>
          </p:cNvGrpSpPr>
          <p:nvPr/>
        </p:nvGrpSpPr>
        <p:grpSpPr bwMode="auto">
          <a:xfrm>
            <a:off x="5244075" y="1203598"/>
            <a:ext cx="2544032" cy="2992400"/>
            <a:chOff x="5402060" y="1704962"/>
            <a:chExt cx="2545091" cy="3242225"/>
          </a:xfrm>
        </p:grpSpPr>
        <p:sp>
          <p:nvSpPr>
            <p:cNvPr id="5" name="TextBox 35">
              <a:extLst>
                <a:ext uri="{FF2B5EF4-FFF2-40B4-BE49-F238E27FC236}">
                  <a16:creationId xmlns:a16="http://schemas.microsoft.com/office/drawing/2014/main" id="{156F7E03-AA23-2C4E-70AB-6440823C2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2060" y="2719219"/>
              <a:ext cx="2497317" cy="76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9pPr>
            </a:lstStyle>
            <a:p>
              <a:pPr algn="ctr" defTabSz="316520" latinLnBrk="0">
                <a:spcBef>
                  <a:spcPct val="0"/>
                </a:spcBef>
                <a:buNone/>
              </a:pPr>
              <a:r>
                <a:rPr lang="th-TH" altLang="th-TH" sz="2000" b="1" dirty="0">
                  <a:solidFill>
                    <a:srgbClr val="000000"/>
                  </a:solidFill>
                  <a:latin typeface="TH K2D July8" panose="02000506000000020004" pitchFamily="2" charset="-34"/>
                  <a:cs typeface="TH K2D July8" panose="02000506000000020004" pitchFamily="2" charset="-34"/>
                </a:rPr>
                <a:t>ตลอดเวลาการสอบสวนพิจารณา</a:t>
              </a:r>
            </a:p>
          </p:txBody>
        </p:sp>
        <p:grpSp>
          <p:nvGrpSpPr>
            <p:cNvPr id="6" name="Group 29">
              <a:extLst>
                <a:ext uri="{FF2B5EF4-FFF2-40B4-BE49-F238E27FC236}">
                  <a16:creationId xmlns:a16="http://schemas.microsoft.com/office/drawing/2014/main" id="{1FAF6721-B730-C5B4-9CF3-8C431026B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8111" y="1704962"/>
              <a:ext cx="2328419" cy="2652592"/>
              <a:chOff x="6218191" y="1704962"/>
              <a:chExt cx="2328419" cy="2652592"/>
            </a:xfrm>
          </p:grpSpPr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7A6D5491-947F-0BF2-10FB-BCF983CD11D8}"/>
                  </a:ext>
                </a:extLst>
              </p:cNvPr>
              <p:cNvSpPr/>
              <p:nvPr/>
            </p:nvSpPr>
            <p:spPr>
              <a:xfrm>
                <a:off x="6242203" y="1704962"/>
                <a:ext cx="2304407" cy="702099"/>
              </a:xfrm>
              <a:prstGeom prst="roundRect">
                <a:avLst/>
              </a:prstGeom>
              <a:solidFill>
                <a:srgbClr val="FFC5C5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16520" latinLnBrk="0"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  <a:t>สั่งพักราชการ</a:t>
                </a:r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419F6A74-9FDE-49BF-3CB7-0A71482FE3B6}"/>
                  </a:ext>
                </a:extLst>
              </p:cNvPr>
              <p:cNvSpPr/>
              <p:nvPr/>
            </p:nvSpPr>
            <p:spPr>
              <a:xfrm>
                <a:off x="6218191" y="3655455"/>
                <a:ext cx="2328419" cy="702099"/>
              </a:xfrm>
              <a:prstGeom prst="roundRect">
                <a:avLst/>
              </a:prstGeom>
              <a:solidFill>
                <a:srgbClr val="FFC5C5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16520" latinLnBrk="0"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TH K2D July8" panose="02000506000000020004" pitchFamily="2" charset="-34"/>
                    <a:cs typeface="TH K2D July8" panose="02000506000000020004" pitchFamily="2" charset="-34"/>
                  </a:rPr>
                  <a:t>สั่งให้ออกจากราชการ</a:t>
                </a:r>
              </a:p>
            </p:txBody>
          </p:sp>
          <p:cxnSp>
            <p:nvCxnSpPr>
              <p:cNvPr id="10" name="Elbow Connector 16">
                <a:extLst>
                  <a:ext uri="{FF2B5EF4-FFF2-40B4-BE49-F238E27FC236}">
                    <a16:creationId xmlns:a16="http://schemas.microsoft.com/office/drawing/2014/main" id="{86909850-30AF-9156-472A-17E4CE2ED9A2}"/>
                  </a:ext>
                </a:extLst>
              </p:cNvPr>
              <p:cNvCxnSpPr/>
              <p:nvPr/>
            </p:nvCxnSpPr>
            <p:spPr>
              <a:xfrm rot="10800000" flipV="1">
                <a:off x="6218192" y="2095062"/>
                <a:ext cx="24010" cy="1950276"/>
              </a:xfrm>
              <a:prstGeom prst="bentConnector3">
                <a:avLst>
                  <a:gd name="adj1" fmla="val 1125000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1">
              <a:extLst>
                <a:ext uri="{FF2B5EF4-FFF2-40B4-BE49-F238E27FC236}">
                  <a16:creationId xmlns:a16="http://schemas.microsoft.com/office/drawing/2014/main" id="{0A1FB33C-0088-805C-3FB7-4B0090261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0211" y="4513673"/>
              <a:ext cx="2256940" cy="4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defRPr>
              </a:lvl9pPr>
            </a:lstStyle>
            <a:p>
              <a:pPr algn="ctr" defTabSz="316520" latinLnBrk="0">
                <a:spcBef>
                  <a:spcPct val="0"/>
                </a:spcBef>
                <a:buNone/>
              </a:pPr>
              <a:r>
                <a:rPr lang="th-TH" altLang="th-TH" sz="2000" b="1" dirty="0">
                  <a:solidFill>
                    <a:srgbClr val="000000"/>
                  </a:solidFill>
                  <a:latin typeface="TH K2D July8" panose="02000506000000020004" pitchFamily="2" charset="-34"/>
                  <a:cs typeface="TH K2D July8" panose="02000506000000020004" pitchFamily="2" charset="-34"/>
                </a:rPr>
                <a:t>* สอบสวนพิจารณานาน</a:t>
              </a:r>
            </a:p>
          </p:txBody>
        </p:sp>
      </p:grpSp>
      <p:cxnSp>
        <p:nvCxnSpPr>
          <p:cNvPr id="11" name="Straight Arrow Connector 31">
            <a:extLst>
              <a:ext uri="{FF2B5EF4-FFF2-40B4-BE49-F238E27FC236}">
                <a16:creationId xmlns:a16="http://schemas.microsoft.com/office/drawing/2014/main" id="{9E63FEBA-A12D-39D7-C5E8-5D96AE4DD133}"/>
              </a:ext>
            </a:extLst>
          </p:cNvPr>
          <p:cNvCxnSpPr/>
          <p:nvPr/>
        </p:nvCxnSpPr>
        <p:spPr bwMode="auto">
          <a:xfrm>
            <a:off x="3085862" y="2433100"/>
            <a:ext cx="39876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9E871FB2-A9DF-EF68-10D8-FB68F3EC678C}"/>
              </a:ext>
            </a:extLst>
          </p:cNvPr>
          <p:cNvSpPr/>
          <p:nvPr/>
        </p:nvSpPr>
        <p:spPr bwMode="auto">
          <a:xfrm>
            <a:off x="506801" y="1203598"/>
            <a:ext cx="2288708" cy="648000"/>
          </a:xfrm>
          <a:prstGeom prst="roundRect">
            <a:avLst/>
          </a:prstGeom>
          <a:solidFill>
            <a:srgbClr val="99CCFF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ถูกตั้ง คกก.สอบสวน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E609163-B652-4DD6-E557-9FD65B9ADBA0}"/>
              </a:ext>
            </a:extLst>
          </p:cNvPr>
          <p:cNvSpPr/>
          <p:nvPr/>
        </p:nvSpPr>
        <p:spPr bwMode="auto">
          <a:xfrm>
            <a:off x="454741" y="3003798"/>
            <a:ext cx="2340768" cy="648000"/>
          </a:xfrm>
          <a:prstGeom prst="roundRect">
            <a:avLst/>
          </a:prstGeom>
          <a:solidFill>
            <a:srgbClr val="99CCFF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4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ถูกดำเนินคดีอาญา</a:t>
            </a:r>
          </a:p>
        </p:txBody>
      </p:sp>
      <p:cxnSp>
        <p:nvCxnSpPr>
          <p:cNvPr id="14" name="Elbow Connector 7">
            <a:extLst>
              <a:ext uri="{FF2B5EF4-FFF2-40B4-BE49-F238E27FC236}">
                <a16:creationId xmlns:a16="http://schemas.microsoft.com/office/drawing/2014/main" id="{2969C36A-F00C-C35D-4E35-E210B58121F6}"/>
              </a:ext>
            </a:extLst>
          </p:cNvPr>
          <p:cNvCxnSpPr/>
          <p:nvPr/>
        </p:nvCxnSpPr>
        <p:spPr bwMode="auto">
          <a:xfrm flipV="1">
            <a:off x="2843809" y="1563638"/>
            <a:ext cx="12700" cy="1800000"/>
          </a:xfrm>
          <a:prstGeom prst="bentConnector3">
            <a:avLst>
              <a:gd name="adj1" fmla="val 186329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9CAF4F28-42B7-ADB9-C0C3-50EDA058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02" y="2253118"/>
            <a:ext cx="2045014" cy="38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spcBef>
                <a:spcPct val="0"/>
              </a:spcBef>
              <a:buNone/>
            </a:pPr>
            <a:r>
              <a:rPr lang="th-TH" altLang="th-TH" sz="20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เป็นวินัยอย่าง</a:t>
            </a:r>
            <a:r>
              <a:rPr lang="th-TH" altLang="th-TH" sz="2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ร้ายแรง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37AB360-1644-ECA8-D3F3-6AE632192517}"/>
              </a:ext>
            </a:extLst>
          </p:cNvPr>
          <p:cNvSpPr/>
          <p:nvPr/>
        </p:nvSpPr>
        <p:spPr bwMode="auto">
          <a:xfrm>
            <a:off x="3506683" y="2245190"/>
            <a:ext cx="1177946" cy="39862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algn="ctr" defTabSz="316520" latinLnBrk="0">
              <a:defRPr/>
            </a:pPr>
            <a:r>
              <a:rPr lang="th-TH" sz="20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ผบ. ม.๕๗</a:t>
            </a:r>
          </a:p>
        </p:txBody>
      </p:sp>
      <p:sp>
        <p:nvSpPr>
          <p:cNvPr id="17" name="Rectangle 37">
            <a:extLst>
              <a:ext uri="{FF2B5EF4-FFF2-40B4-BE49-F238E27FC236}">
                <a16:creationId xmlns:a16="http://schemas.microsoft.com/office/drawing/2014/main" id="{5AA82A48-5822-3935-26C6-D4401DCCB7D2}"/>
              </a:ext>
            </a:extLst>
          </p:cNvPr>
          <p:cNvSpPr/>
          <p:nvPr/>
        </p:nvSpPr>
        <p:spPr bwMode="auto">
          <a:xfrm>
            <a:off x="3228502" y="2678811"/>
            <a:ext cx="2015571" cy="2292582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3" rIns="74267" bIns="37133" anchor="ctr"/>
          <a:lstStyle/>
          <a:p>
            <a:pPr defTabSz="316520" latinLnBrk="0">
              <a:spcAft>
                <a:spcPts val="415"/>
              </a:spcAft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เสียหาย/ทุจริต/</a:t>
            </a:r>
            <a:b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มีพฤติการณ์</a:t>
            </a:r>
            <a:b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ไม่น่าไว้วางใจ</a:t>
            </a:r>
          </a:p>
          <a:p>
            <a:pPr defTabSz="316520" latinLnBrk="0">
              <a:spcAft>
                <a:spcPts val="415"/>
              </a:spcAft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เป็นอุปสรรคต่อ           การสอบสวน/ไม่สงบ</a:t>
            </a:r>
          </a:p>
          <a:p>
            <a:pPr defTabSz="316520" latinLnBrk="0">
              <a:spcAft>
                <a:spcPts val="415"/>
              </a:spcAft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ถูกควบคุมหรือจำคุก</a:t>
            </a:r>
          </a:p>
          <a:p>
            <a:pPr defTabSz="316520" latinLnBrk="0">
              <a:defRPr/>
            </a:pPr>
            <a:r>
              <a:rPr lang="th-TH" sz="1800" b="1" dirty="0">
                <a:solidFill>
                  <a:srgbClr val="0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มีคำพิพากษาถึงที่สุด    ว่าผิดอาญา</a:t>
            </a:r>
          </a:p>
        </p:txBody>
      </p:sp>
      <p:pic>
        <p:nvPicPr>
          <p:cNvPr id="18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F34B3854-1F74-5149-2A33-BD9BA2324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043" y="1204334"/>
            <a:ext cx="664616" cy="971319"/>
          </a:xfrm>
          <a:prstGeom prst="rect">
            <a:avLst/>
          </a:prstGeom>
          <a:noFill/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AA05B896-5867-F873-512F-79157527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707" y="409562"/>
            <a:ext cx="5993646" cy="50587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๘ การสั่งพักหรือสั่งให้ออกจากราชการไว้ก่อน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8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D2A89-2FE1-E0CB-38BF-DA6C058C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59669-438B-B013-D228-8DB30CBE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610" y="2307420"/>
            <a:ext cx="1800000" cy="864000"/>
          </a:xfrm>
          <a:prstGeom prst="rect">
            <a:avLst/>
          </a:prstGeom>
          <a:solidFill>
            <a:srgbClr val="ECDFF5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7C7BB6A3-CF5F-434D-095A-1561049C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759" y="376991"/>
            <a:ext cx="3099460" cy="50587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๙ การนับระยะเวลา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BBB566-422A-1E75-7B27-67E101E5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62" y="1916686"/>
            <a:ext cx="2041197" cy="11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316520" latinLnBrk="0">
              <a:lnSpc>
                <a:spcPct val="114000"/>
              </a:lnSpc>
              <a:spcBef>
                <a:spcPct val="0"/>
              </a:spcBef>
              <a:buNone/>
            </a:pPr>
            <a:r>
              <a:rPr lang="th-TH" altLang="th-TH" sz="2000" b="1" u="sng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เว้นแต่</a:t>
            </a: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altLang="th-TH" sz="2000" b="1" dirty="0" err="1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คกก.</a:t>
            </a: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สอบสวน/</a:t>
            </a:r>
          </a:p>
          <a:p>
            <a:pPr algn="ctr" defTabSz="316520" latinLnBrk="0">
              <a:lnSpc>
                <a:spcPct val="114000"/>
              </a:lnSpc>
              <a:spcBef>
                <a:spcPct val="0"/>
              </a:spcBef>
              <a:buNone/>
            </a:pP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ผู้ใช้อำนาจตามกฎ</a:t>
            </a:r>
          </a:p>
          <a:p>
            <a:pPr algn="ctr" defTabSz="316520" latinLnBrk="0">
              <a:lnSpc>
                <a:spcPct val="114000"/>
              </a:lnSpc>
              <a:spcBef>
                <a:spcPct val="0"/>
              </a:spcBef>
              <a:buNone/>
            </a:pPr>
            <a:r>
              <a:rPr lang="th-TH" altLang="th-TH" sz="20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เริ่มการในวันนั้น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198E287-27E6-7695-3D6F-E28D875FF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39" y="4306361"/>
            <a:ext cx="7116410" cy="425857"/>
          </a:xfrm>
          <a:prstGeom prst="rect">
            <a:avLst/>
          </a:prstGeom>
          <a:solidFill>
            <a:srgbClr val="FFEBEB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t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u="sng" dirty="0">
                <a:solidFill>
                  <a:schemeClr val="bg1">
                    <a:lumMod val="1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หมายเหตุ</a:t>
            </a:r>
            <a:r>
              <a:rPr lang="th-TH" sz="2000" b="1" dirty="0">
                <a:solidFill>
                  <a:schemeClr val="bg1">
                    <a:lumMod val="1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กำหนดใหม่ เพื่อให้สอดคล้องกับกฎหมายว่าด้วยวิธีปฏิบัติราชการทางปกครอง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59E64D88-9A87-D8BC-AA83-D3516E5B9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26" y="1366975"/>
            <a:ext cx="1661278" cy="444323"/>
          </a:xfrm>
          <a:prstGeom prst="rect">
            <a:avLst/>
          </a:prstGeom>
          <a:solidFill>
            <a:srgbClr val="FFCDCD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มิให้นับวันแรก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F49FD0A0-4388-01F6-3E49-55203F24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145" y="1395097"/>
            <a:ext cx="3170804" cy="44432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ถ้าวันสิ้นสุดเป็นวันหยุดราชการ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985FE88-F3C0-0CF8-863A-E6B4C18DD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144" y="2307420"/>
            <a:ext cx="1800000" cy="864000"/>
          </a:xfrm>
          <a:prstGeom prst="rect">
            <a:avLst/>
          </a:prstGeom>
          <a:solidFill>
            <a:srgbClr val="AFDC7E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485D90D-5170-DFFA-763D-47F6828F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610" y="2554056"/>
            <a:ext cx="1404000" cy="3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</a:rPr>
              <a:t>บุคคลอื่น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7CE1207-DC28-D29D-504A-6EB8087AA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733" y="3398414"/>
            <a:ext cx="1310304" cy="3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 </a:t>
            </a:r>
            <a:r>
              <a:rPr lang="th-TH" sz="20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ให้นับรวม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EB7F231-E479-B93C-3F5F-E9DF6599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809" y="2399559"/>
            <a:ext cx="1686669" cy="69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noProof="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คกก.</a:t>
            </a:r>
            <a:r>
              <a:rPr lang="th-TH" sz="2000" b="1" noProof="0" dirty="0">
                <a:latin typeface="TH K2D July8" panose="02000506000000020004" pitchFamily="2" charset="-34"/>
                <a:cs typeface="TH K2D July8" panose="02000506000000020004" pitchFamily="2" charset="-34"/>
              </a:rPr>
              <a:t>สอบสวน/       ผู้ใช้อำนาจตามกฎ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E6FDF2-00C6-0D4B-1943-399413AB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774" y="3436869"/>
            <a:ext cx="1555672" cy="3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&gt; </a:t>
            </a:r>
            <a:r>
              <a:rPr lang="th-TH" sz="20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ให้นับวันถัดไป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3" name="ตัวเชื่อมต่อตรง 15">
            <a:extLst>
              <a:ext uri="{FF2B5EF4-FFF2-40B4-BE49-F238E27FC236}">
                <a16:creationId xmlns:a16="http://schemas.microsoft.com/office/drawing/2014/main" id="{608BB3B2-AA17-A2AD-FB38-6D2778D4DF8A}"/>
              </a:ext>
            </a:extLst>
          </p:cNvPr>
          <p:cNvCxnSpPr/>
          <p:nvPr/>
        </p:nvCxnSpPr>
        <p:spPr>
          <a:xfrm>
            <a:off x="4561489" y="882869"/>
            <a:ext cx="0" cy="216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7">
            <a:extLst>
              <a:ext uri="{FF2B5EF4-FFF2-40B4-BE49-F238E27FC236}">
                <a16:creationId xmlns:a16="http://schemas.microsoft.com/office/drawing/2014/main" id="{D0548C1B-C600-9356-6FC1-EB335698D562}"/>
              </a:ext>
            </a:extLst>
          </p:cNvPr>
          <p:cNvCxnSpPr/>
          <p:nvPr/>
        </p:nvCxnSpPr>
        <p:spPr>
          <a:xfrm flipV="1">
            <a:off x="1996966" y="1114096"/>
            <a:ext cx="45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8">
            <a:extLst>
              <a:ext uri="{FF2B5EF4-FFF2-40B4-BE49-F238E27FC236}">
                <a16:creationId xmlns:a16="http://schemas.microsoft.com/office/drawing/2014/main" id="{950F2889-676E-CAC1-FF61-943CFA33E5F7}"/>
              </a:ext>
            </a:extLst>
          </p:cNvPr>
          <p:cNvCxnSpPr/>
          <p:nvPr/>
        </p:nvCxnSpPr>
        <p:spPr>
          <a:xfrm>
            <a:off x="6490138" y="1119352"/>
            <a:ext cx="0" cy="25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9">
            <a:extLst>
              <a:ext uri="{FF2B5EF4-FFF2-40B4-BE49-F238E27FC236}">
                <a16:creationId xmlns:a16="http://schemas.microsoft.com/office/drawing/2014/main" id="{D98CD5C1-8CD7-0FBD-85EB-16C1200E3369}"/>
              </a:ext>
            </a:extLst>
          </p:cNvPr>
          <p:cNvCxnSpPr/>
          <p:nvPr/>
        </p:nvCxnSpPr>
        <p:spPr>
          <a:xfrm>
            <a:off x="1996965" y="1114097"/>
            <a:ext cx="0" cy="25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21">
            <a:extLst>
              <a:ext uri="{FF2B5EF4-FFF2-40B4-BE49-F238E27FC236}">
                <a16:creationId xmlns:a16="http://schemas.microsoft.com/office/drawing/2014/main" id="{4599A3E6-921F-3BB2-9870-D502010EC70E}"/>
              </a:ext>
            </a:extLst>
          </p:cNvPr>
          <p:cNvCxnSpPr/>
          <p:nvPr/>
        </p:nvCxnSpPr>
        <p:spPr>
          <a:xfrm>
            <a:off x="6490138" y="1839420"/>
            <a:ext cx="0" cy="216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22">
            <a:extLst>
              <a:ext uri="{FF2B5EF4-FFF2-40B4-BE49-F238E27FC236}">
                <a16:creationId xmlns:a16="http://schemas.microsoft.com/office/drawing/2014/main" id="{7E945F9C-875F-72DB-CA8B-B2415F79DFAF}"/>
              </a:ext>
            </a:extLst>
          </p:cNvPr>
          <p:cNvCxnSpPr/>
          <p:nvPr/>
        </p:nvCxnSpPr>
        <p:spPr>
          <a:xfrm flipV="1">
            <a:off x="5365532" y="2055420"/>
            <a:ext cx="234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23">
            <a:extLst>
              <a:ext uri="{FF2B5EF4-FFF2-40B4-BE49-F238E27FC236}">
                <a16:creationId xmlns:a16="http://schemas.microsoft.com/office/drawing/2014/main" id="{447CC8C1-D10C-78AB-6C9A-D59E87B2B33F}"/>
              </a:ext>
            </a:extLst>
          </p:cNvPr>
          <p:cNvCxnSpPr/>
          <p:nvPr/>
        </p:nvCxnSpPr>
        <p:spPr>
          <a:xfrm>
            <a:off x="5365532" y="2055420"/>
            <a:ext cx="0" cy="25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24">
            <a:extLst>
              <a:ext uri="{FF2B5EF4-FFF2-40B4-BE49-F238E27FC236}">
                <a16:creationId xmlns:a16="http://schemas.microsoft.com/office/drawing/2014/main" id="{D2F37E0C-A111-98DF-CF02-57B4D2789BF0}"/>
              </a:ext>
            </a:extLst>
          </p:cNvPr>
          <p:cNvCxnSpPr/>
          <p:nvPr/>
        </p:nvCxnSpPr>
        <p:spPr>
          <a:xfrm>
            <a:off x="7705532" y="2055420"/>
            <a:ext cx="0" cy="25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13,500+ Men Calendar Stock Illustrations, Royalty-Free Vector Graphics &amp;  Clip Art - iStock">
            <a:extLst>
              <a:ext uri="{FF2B5EF4-FFF2-40B4-BE49-F238E27FC236}">
                <a16:creationId xmlns:a16="http://schemas.microsoft.com/office/drawing/2014/main" id="{26C32BDA-6260-8598-6A8E-04526EC9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14" y="14209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wnload Office Meeting, Business, Office. Royalty-Free Vector Graphic -  Pixabay">
            <a:extLst>
              <a:ext uri="{FF2B5EF4-FFF2-40B4-BE49-F238E27FC236}">
                <a16:creationId xmlns:a16="http://schemas.microsoft.com/office/drawing/2014/main" id="{F0971F6D-1796-73FC-0DFE-D2F012E3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60" y="3140508"/>
            <a:ext cx="1080000" cy="7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E93E-16E3-B1E2-949E-157A271B8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F3F87105-4BFD-5D57-6D88-B231DFD8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846" y="535406"/>
            <a:ext cx="3132303" cy="53665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000" b="1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หมวด ๑๐ บทเบ็ดเตล็ด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4506606-03B0-2F10-6134-BB2A67D92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36" y="1402055"/>
            <a:ext cx="7773404" cy="2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 defTabSz="316520" latinLnBrk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</a:t>
            </a:r>
            <a:r>
              <a:rPr lang="th-TH" altLang="th-TH" sz="2800" b="1" u="sng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ข้อ ๙๔</a:t>
            </a:r>
            <a:r>
              <a:rPr lang="th-TH" altLang="th-TH" sz="28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ในกรณีมีเหตุผลความจำเป็นเป็นพิเศษที่ไม่อาจนำหลักเกณฑ์ วิธีการ และระยะเวลาที่กำหนดในกฎ ก.พ. นี้มาใช้บังคับได้          การดำเนินการในเรื่องนั้นจะสมควรดำเนินการประการใด ให้เป็นไปตามที่ ก.พ. กำหนด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4AAA64BB-0A7F-C4D2-4F30-99C7AD245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875298"/>
            <a:ext cx="8019435" cy="776722"/>
          </a:xfrm>
          <a:prstGeom prst="rect">
            <a:avLst/>
          </a:prstGeom>
          <a:solidFill>
            <a:srgbClr val="FCE8EC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defTabSz="31652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หมายเหตุ</a:t>
            </a:r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</a:p>
          <a:p>
            <a:pPr marL="0" marR="0" lvl="0" indent="0" defTabSz="31652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เป็นการกำหนดเพื่อแก้ไขปัญหาในการบังคับใช้กฎ ก.พ. ว่าด้วยการดำเนินการทางวินัย พ.ศ. ๒๕๕๖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5" name="Picture 4" descr="Judge gavel with law book vector illustration advocacy element concept  design | Premium Vector">
            <a:extLst>
              <a:ext uri="{FF2B5EF4-FFF2-40B4-BE49-F238E27FC236}">
                <a16:creationId xmlns:a16="http://schemas.microsoft.com/office/drawing/2014/main" id="{ED6A62BB-FBDF-4979-B306-4751C387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35" y="35373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E0CB3-98ED-826D-A358-797C2DEFC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3485FCC7-E5AA-1F7E-23AA-6688E9CC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33" y="392118"/>
            <a:ext cx="1980000" cy="648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0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บทเฉพาะกาล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82520B7-B46A-5D4B-63A3-F221C603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57" y="1096820"/>
            <a:ext cx="7968885" cy="91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 defTabSz="316520" latinLnBrk="0">
              <a:lnSpc>
                <a:spcPct val="114000"/>
              </a:lnSpc>
              <a:spcBef>
                <a:spcPct val="0"/>
              </a:spcBef>
              <a:buNone/>
            </a:pPr>
            <a:r>
              <a:rPr lang="th-TH" altLang="th-TH" sz="24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เป็นการกำหนดการดำเนินการต่อไปของการดำเนินการทางวินัยที่ยังไม่แล้วเสร็จ     แต่กฎ ก.พ. ฉบับนี้มีผลใช้บังคับแล้ว โดยมีกรณี ดังนี้	</a:t>
            </a:r>
            <a:r>
              <a:rPr lang="th-TH" altLang="th-TH" sz="2200" b="1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44346DD-B9C1-F851-DFAA-CE9DEAC40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096323"/>
              </p:ext>
            </p:extLst>
          </p:nvPr>
        </p:nvGraphicFramePr>
        <p:xfrm>
          <a:off x="508021" y="2128090"/>
          <a:ext cx="8112224" cy="25014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68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00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ข้อ</a:t>
                      </a:r>
                    </a:p>
                  </a:txBody>
                  <a:tcPr marL="121920" marR="121920"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สาระสำคัญ</a:t>
                      </a:r>
                    </a:p>
                  </a:txBody>
                  <a:tcPr marL="121920" marR="121920">
                    <a:solidFill>
                      <a:srgbClr val="A7D9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17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ข้อ ๙๕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สอบสวนยังไม่เสร็จ ให้ดำเนินการตามกฎหมายนั้นต่อไปจนเสร็จ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76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ข้อ ๙๖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สอบสวนเสร็จแล้ว ก็เป็นอันใช้ได้ และให้พิจารณาตามกฎนี้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76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ข้อ ๙๗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พิจารณาเสร็จแล้ว ก็เป็นอันใช้ได้ และให้ดำเนินการตามกฎนี้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ข้อ ๙๘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K2D July8" pitchFamily="2" charset="-34"/>
                          <a:cs typeface="TH K2D July8" pitchFamily="2" charset="-34"/>
                        </a:rPr>
                        <a:t>ให้พักราชการหรือให้ออกจากราชการต่อไปได้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Law Firm Services with Justice, Legal Advice, Judgement and Lawyer  Consultant in Flat Cartoon Poster Hand Drawn Templates Illustration  16006578 Vector Art at Vecteezy">
            <a:extLst>
              <a:ext uri="{FF2B5EF4-FFF2-40B4-BE49-F238E27FC236}">
                <a16:creationId xmlns:a16="http://schemas.microsoft.com/office/drawing/2014/main" id="{4C133DAC-3130-3B76-5321-A6104D79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00" y="392118"/>
            <a:ext cx="1080000" cy="7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>
          <a:extLst>
            <a:ext uri="{FF2B5EF4-FFF2-40B4-BE49-F238E27FC236}">
              <a16:creationId xmlns:a16="http://schemas.microsoft.com/office/drawing/2014/main" id="{AEF1D565-0DEE-994B-E044-3A1C38DE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B9BDD63B-FD93-73B9-5C9A-B6DCD19E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980" y="187997"/>
            <a:ext cx="5400000" cy="505878"/>
          </a:xfrm>
          <a:prstGeom prst="rect">
            <a:avLst/>
          </a:prstGeom>
          <a:solidFill>
            <a:srgbClr val="FFCDFF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รายงานการดำเนินการทางวินัย (มาตรา ๑๐๓)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pic>
        <p:nvPicPr>
          <p:cNvPr id="3" name="Picture 2" descr="C:\Users\Puirui\Desktop\Thinking_Cartoon_Businessman.svg.png">
            <a:extLst>
              <a:ext uri="{FF2B5EF4-FFF2-40B4-BE49-F238E27FC236}">
                <a16:creationId xmlns:a16="http://schemas.microsoft.com/office/drawing/2014/main" id="{9EA89474-84FA-1CC0-57E8-8AC1F3A2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12916" y="1692181"/>
            <a:ext cx="720000" cy="1056520"/>
          </a:xfrm>
          <a:prstGeom prst="rect">
            <a:avLst/>
          </a:prstGeom>
          <a:noFill/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860C3300-A721-ECEC-7D6F-E9987F4E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85" y="4475571"/>
            <a:ext cx="5550171" cy="567434"/>
          </a:xfrm>
          <a:prstGeom prst="rect">
            <a:avLst/>
          </a:prstGeom>
          <a:solidFill>
            <a:srgbClr val="FCE8EC"/>
          </a:solidFill>
          <a:ln w="9525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/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หมายเหตุ</a:t>
            </a:r>
            <a:r>
              <a:rPr kumimoji="0" lang="th-TH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&gt;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ยุติการดำเนินการทางวินัย ไม่ต้องรายงานตามมาตรา ๑๐๓ (มติ ก.พ.)</a:t>
            </a: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         &gt;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มาตรา ๑๐๓ ไม่อยู่ภายใต้บังคับมาตรา ๑๐๐ (เรื่องเสร็จที่ ๔๒๕/๒๕๖๗)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6634EE9-7395-1293-90C0-D5E7BE23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734" y="1254365"/>
            <a:ext cx="873136" cy="44432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ก.พ.</a:t>
            </a:r>
            <a:endParaRPr kumimoji="0" lang="en-US" alt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A3F7AD2-A715-8E94-F28F-31F0FB0A9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304" y="3201520"/>
            <a:ext cx="1792857" cy="444323"/>
          </a:xfrm>
          <a:prstGeom prst="rect">
            <a:avLst/>
          </a:prstGeom>
          <a:solidFill>
            <a:srgbClr val="C0E399"/>
          </a:solidFill>
          <a:ln w="1270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อ.ก.พ.</a:t>
            </a:r>
            <a:r>
              <a:rPr kumimoji="0" lang="th-TH" alt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 กระทรวง</a:t>
            </a:r>
            <a:endParaRPr kumimoji="0" lang="en-US" alt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46B58-64DA-6056-E2B2-5E95ED24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734" y="1828539"/>
            <a:ext cx="2361890" cy="6289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&gt; </a:t>
            </a:r>
            <a:r>
              <a:rPr kumimoji="0" lang="th-TH" alt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ต่างกระทรวง</a:t>
            </a: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&gt; </a:t>
            </a:r>
            <a:r>
              <a:rPr kumimoji="0" lang="th-TH" alt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สั่งตามมติ </a:t>
            </a:r>
            <a:r>
              <a:rPr kumimoji="0" lang="th-TH" altLang="th-TH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อ.ก.พ.</a:t>
            </a:r>
            <a:r>
              <a:rPr kumimoji="0" lang="th-TH" alt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 กระทรวง</a:t>
            </a:r>
            <a:endParaRPr kumimoji="0" lang="en-US" altLang="th-TH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EED3E79-CF34-CB0B-D1F4-5DD843B3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615" y="2891027"/>
            <a:ext cx="1063765" cy="3212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ปฏิบัติตามมติ</a:t>
            </a:r>
            <a:endParaRPr kumimoji="0" lang="en-US" altLang="th-TH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0FC9655-A076-8C6E-9F10-5AA5CC89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033" y="2256717"/>
            <a:ext cx="1545442" cy="382768"/>
          </a:xfrm>
          <a:prstGeom prst="rect">
            <a:avLst/>
          </a:prstGeom>
          <a:solidFill>
            <a:srgbClr val="DCF0F8"/>
          </a:solidFill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รายงาน (ม.๑๐๓)</a:t>
            </a:r>
            <a:endParaRPr kumimoji="0" lang="en-US" altLang="th-TH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8479C4C4-7604-A3DB-08B6-9BED64837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614" y="1709739"/>
            <a:ext cx="1010767" cy="3212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ปฏิบัติตามมติ</a:t>
            </a:r>
            <a:endParaRPr kumimoji="0" lang="en-US" altLang="th-TH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67AAE502-2D34-2F20-D790-0838E2F3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86" y="3319121"/>
            <a:ext cx="944550" cy="10598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* ลงโทษ</a:t>
            </a:r>
            <a:endParaRPr lang="th-TH" altLang="th-TH" sz="16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marR="0" lvl="0" indent="0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* ลงทัณฑ์</a:t>
            </a:r>
          </a:p>
          <a:p>
            <a:pPr marL="0" marR="0" lvl="0" indent="0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th-TH" altLang="th-TH" sz="16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* </a:t>
            </a:r>
            <a:r>
              <a:rPr kumimoji="0" lang="th-TH" altLang="th-TH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งดโทษ</a:t>
            </a:r>
            <a:endParaRPr lang="th-TH" altLang="th-TH" sz="1600" b="1" dirty="0">
              <a:solidFill>
                <a:prstClr val="black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marR="0" lvl="0" indent="0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* ยุติเรื่อง</a:t>
            </a:r>
            <a:endParaRPr kumimoji="0" lang="en-US" altLang="th-TH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7F4A8B-82B6-4EE4-E904-8173F2BE843F}"/>
              </a:ext>
            </a:extLst>
          </p:cNvPr>
          <p:cNvCxnSpPr>
            <a:cxnSpLocks/>
          </p:cNvCxnSpPr>
          <p:nvPr/>
        </p:nvCxnSpPr>
        <p:spPr>
          <a:xfrm>
            <a:off x="4048541" y="2455747"/>
            <a:ext cx="900000" cy="0"/>
          </a:xfrm>
          <a:prstGeom prst="line">
            <a:avLst/>
          </a:prstGeom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4E3164-0C0B-E87A-C653-6662BECA9A95}"/>
              </a:ext>
            </a:extLst>
          </p:cNvPr>
          <p:cNvCxnSpPr>
            <a:cxnSpLocks/>
          </p:cNvCxnSpPr>
          <p:nvPr/>
        </p:nvCxnSpPr>
        <p:spPr>
          <a:xfrm>
            <a:off x="4948474" y="1577243"/>
            <a:ext cx="1" cy="1728000"/>
          </a:xfrm>
          <a:prstGeom prst="line">
            <a:avLst/>
          </a:prstGeom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22D572-77EF-EF1E-55B9-951BCD129DA3}"/>
              </a:ext>
            </a:extLst>
          </p:cNvPr>
          <p:cNvCxnSpPr>
            <a:cxnSpLocks/>
          </p:cNvCxnSpPr>
          <p:nvPr/>
        </p:nvCxnSpPr>
        <p:spPr>
          <a:xfrm>
            <a:off x="4948475" y="1577243"/>
            <a:ext cx="612000" cy="0"/>
          </a:xfrm>
          <a:prstGeom prst="line">
            <a:avLst/>
          </a:prstGeom>
          <a:ln w="12700">
            <a:solidFill>
              <a:srgbClr val="00206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919E47-8932-1732-02F7-923338028B67}"/>
              </a:ext>
            </a:extLst>
          </p:cNvPr>
          <p:cNvCxnSpPr>
            <a:cxnSpLocks/>
          </p:cNvCxnSpPr>
          <p:nvPr/>
        </p:nvCxnSpPr>
        <p:spPr>
          <a:xfrm>
            <a:off x="4948474" y="3305489"/>
            <a:ext cx="612000" cy="0"/>
          </a:xfrm>
          <a:prstGeom prst="line">
            <a:avLst/>
          </a:prstGeom>
          <a:ln w="12700">
            <a:solidFill>
              <a:srgbClr val="00206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24877AE4-CAFC-E31A-E89D-A541832C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364" y="2818752"/>
            <a:ext cx="1040472" cy="382768"/>
          </a:xfrm>
          <a:prstGeom prst="rect">
            <a:avLst/>
          </a:prstGeom>
          <a:solidFill>
            <a:srgbClr val="8BE1FF"/>
          </a:solidFill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ผบ. ม.๕๗</a:t>
            </a:r>
            <a:endParaRPr kumimoji="0" lang="en-US" altLang="th-TH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EE7785-0C7C-2B6B-D973-A88FB4BCB27F}"/>
              </a:ext>
            </a:extLst>
          </p:cNvPr>
          <p:cNvCxnSpPr>
            <a:cxnSpLocks/>
          </p:cNvCxnSpPr>
          <p:nvPr/>
        </p:nvCxnSpPr>
        <p:spPr>
          <a:xfrm flipH="1">
            <a:off x="2578695" y="2087674"/>
            <a:ext cx="2124000" cy="18689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552D64-14ED-9CFB-D6FF-27224B45A298}"/>
              </a:ext>
            </a:extLst>
          </p:cNvPr>
          <p:cNvCxnSpPr>
            <a:cxnSpLocks/>
          </p:cNvCxnSpPr>
          <p:nvPr/>
        </p:nvCxnSpPr>
        <p:spPr>
          <a:xfrm>
            <a:off x="4717734" y="1372067"/>
            <a:ext cx="864000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09943E-96BF-5859-0D52-F3AFDFD21F3F}"/>
              </a:ext>
            </a:extLst>
          </p:cNvPr>
          <p:cNvCxnSpPr>
            <a:cxnSpLocks/>
          </p:cNvCxnSpPr>
          <p:nvPr/>
        </p:nvCxnSpPr>
        <p:spPr>
          <a:xfrm>
            <a:off x="4717733" y="1372067"/>
            <a:ext cx="1" cy="72000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8B05C0-3156-F3CF-AF6B-07BFCDF8F4A8}"/>
              </a:ext>
            </a:extLst>
          </p:cNvPr>
          <p:cNvCxnSpPr>
            <a:cxnSpLocks/>
          </p:cNvCxnSpPr>
          <p:nvPr/>
        </p:nvCxnSpPr>
        <p:spPr>
          <a:xfrm>
            <a:off x="4717734" y="3513221"/>
            <a:ext cx="864000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88364B-BED4-465E-3AD1-CD013274224C}"/>
              </a:ext>
            </a:extLst>
          </p:cNvPr>
          <p:cNvCxnSpPr>
            <a:cxnSpLocks/>
          </p:cNvCxnSpPr>
          <p:nvPr/>
        </p:nvCxnSpPr>
        <p:spPr>
          <a:xfrm>
            <a:off x="4724739" y="2766179"/>
            <a:ext cx="1" cy="72000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109FC0-DEA8-A3B1-DB4D-E400D9BB1D32}"/>
              </a:ext>
            </a:extLst>
          </p:cNvPr>
          <p:cNvCxnSpPr>
            <a:cxnSpLocks/>
          </p:cNvCxnSpPr>
          <p:nvPr/>
        </p:nvCxnSpPr>
        <p:spPr>
          <a:xfrm flipH="1">
            <a:off x="2593733" y="2762742"/>
            <a:ext cx="2124000" cy="18689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">
            <a:extLst>
              <a:ext uri="{FF2B5EF4-FFF2-40B4-BE49-F238E27FC236}">
                <a16:creationId xmlns:a16="http://schemas.microsoft.com/office/drawing/2014/main" id="{2A540B39-E519-FA61-F052-480E4DD0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614" y="3354058"/>
            <a:ext cx="530772" cy="382768"/>
          </a:xfrm>
          <a:prstGeom prst="rect">
            <a:avLst/>
          </a:prstGeom>
          <a:solidFill>
            <a:srgbClr val="E3F3D1"/>
          </a:solidFill>
          <a:ln w="1270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มติ</a:t>
            </a:r>
            <a:endParaRPr kumimoji="0" lang="en-US" altLang="th-TH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496DA931-EE66-39B5-718C-B63921FB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062" y="1136956"/>
            <a:ext cx="593835" cy="382768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มติ</a:t>
            </a:r>
            <a:endParaRPr kumimoji="0" lang="en-US" altLang="th-TH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pic>
        <p:nvPicPr>
          <p:cNvPr id="27650" name="Picture 2" descr="Committee Vectors - Download Free High-Quality Vectors from Freepik |  Freepik">
            <a:extLst>
              <a:ext uri="{FF2B5EF4-FFF2-40B4-BE49-F238E27FC236}">
                <a16:creationId xmlns:a16="http://schemas.microsoft.com/office/drawing/2014/main" id="{208B3998-056A-1D1F-2736-9FEEA6CB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32" y="896340"/>
            <a:ext cx="1296892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ommittee meeting Images - Free Download on Freepik">
            <a:extLst>
              <a:ext uri="{FF2B5EF4-FFF2-40B4-BE49-F238E27FC236}">
                <a16:creationId xmlns:a16="http://schemas.microsoft.com/office/drawing/2014/main" id="{99402EA5-1DFE-83AA-A2C7-C0A8381A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91" y="3815160"/>
            <a:ext cx="124284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8">
            <a:extLst>
              <a:ext uri="{FF2B5EF4-FFF2-40B4-BE49-F238E27FC236}">
                <a16:creationId xmlns:a16="http://schemas.microsoft.com/office/drawing/2014/main" id="{144C4024-5090-A248-B74F-782EDEF8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187" y="3938945"/>
            <a:ext cx="995542" cy="628989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 wrap="square" lIns="74267" tIns="37133" rIns="74267" bIns="3713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ผู้แทน ก.พ. </a:t>
            </a: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alt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cs typeface="TH K2D July8" panose="02000506000000020004" pitchFamily="2" charset="-34"/>
                <a:sym typeface="Arial"/>
              </a:rPr>
              <a:t>เห็นแย้งมติ</a:t>
            </a:r>
            <a:endParaRPr kumimoji="0" lang="en-US" altLang="th-TH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2D July8" panose="02000506000000020004" pitchFamily="2" charset="-34"/>
              <a:cs typeface="TH K2D July8" panose="02000506000000020004" pitchFamily="2" charset="-34"/>
              <a:sym typeface="Arial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FB5291-EA61-C788-5592-72A78C98EC40}"/>
              </a:ext>
            </a:extLst>
          </p:cNvPr>
          <p:cNvCxnSpPr>
            <a:cxnSpLocks/>
          </p:cNvCxnSpPr>
          <p:nvPr/>
        </p:nvCxnSpPr>
        <p:spPr>
          <a:xfrm>
            <a:off x="7090161" y="4263122"/>
            <a:ext cx="288000" cy="0"/>
          </a:xfrm>
          <a:prstGeom prst="line">
            <a:avLst/>
          </a:prstGeom>
          <a:ln w="952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4" grpId="0"/>
      <p:bldP spid="16" grpId="0" animBg="1"/>
      <p:bldP spid="29" grpId="0"/>
      <p:bldP spid="33" grpId="0"/>
      <p:bldP spid="22" grpId="0" animBg="1"/>
      <p:bldP spid="19" grpId="0" animBg="1"/>
      <p:bldP spid="2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529" y="1048780"/>
            <a:ext cx="8640000" cy="37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361823" y="162912"/>
            <a:ext cx="4176000" cy="720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449660" y="252249"/>
            <a:ext cx="399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“ที่มา” ของการดำเนินการทางวินัย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477" y="1329558"/>
            <a:ext cx="2984937" cy="32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h-TH" sz="2500" b="1" u="sng" dirty="0">
                <a:latin typeface="TH K2D July8" pitchFamily="2" charset="-34"/>
                <a:cs typeface="TH K2D July8" pitchFamily="2" charset="-34"/>
              </a:rPr>
              <a:t>มูลกรณี</a:t>
            </a: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๑. ร้องเรียน/บัตรสนเท่ห์</a:t>
            </a: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๒. ตรวจเห็นเอง</a:t>
            </a: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๓. สื่อมวลชน</a:t>
            </a: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๔. </a:t>
            </a:r>
            <a:r>
              <a:rPr lang="th-TH" sz="2400" b="1" dirty="0" err="1">
                <a:latin typeface="TH K2D July8" pitchFamily="2" charset="-34"/>
                <a:cs typeface="TH K2D July8" pitchFamily="2" charset="-34"/>
              </a:rPr>
              <a:t>สตง.</a:t>
            </a:r>
            <a:endParaRPr lang="th-TH" sz="2400" b="1" dirty="0">
              <a:latin typeface="TH K2D July8" pitchFamily="2" charset="-34"/>
              <a:cs typeface="TH K2D July8" pitchFamily="2" charset="-34"/>
            </a:endParaRP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๕. ป.ป.ช./ป.ป.ท.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4986" y="2204919"/>
            <a:ext cx="1980000" cy="93600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สืบสวน/                    พิจารณาเบื้องต้น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7453" y="2210924"/>
            <a:ext cx="1980000" cy="93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900"/>
              </a:spcAft>
            </a:pPr>
            <a:endParaRPr lang="th-TH" sz="2400" b="1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0028" y="2370834"/>
            <a:ext cx="137160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สอบสวน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8923" y="4039012"/>
            <a:ext cx="4500000" cy="461665"/>
          </a:xfrm>
          <a:prstGeom prst="rect">
            <a:avLst/>
          </a:prstGeom>
          <a:solidFill>
            <a:srgbClr val="BEE39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ลงโทษตามฐานความผิดที่ ป.ป.ช./</a:t>
            </a:r>
            <a:r>
              <a:rPr lang="th-TH" sz="2400" b="1" dirty="0" err="1">
                <a:latin typeface="TH K2D July8" pitchFamily="2" charset="-34"/>
                <a:cs typeface="TH K2D July8" pitchFamily="2" charset="-34"/>
              </a:rPr>
              <a:t>ป.ป.ท.</a:t>
            </a:r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 ชี้มูล</a:t>
            </a:r>
          </a:p>
        </p:txBody>
      </p:sp>
      <p:sp>
        <p:nvSpPr>
          <p:cNvPr id="16" name="วงเล็บปีกกาขวา 15"/>
          <p:cNvSpPr/>
          <p:nvPr/>
        </p:nvSpPr>
        <p:spPr>
          <a:xfrm>
            <a:off x="3211285" y="2155371"/>
            <a:ext cx="272143" cy="1055915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1494944" y="3757972"/>
            <a:ext cx="594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V="1">
            <a:off x="7434944" y="3145972"/>
            <a:ext cx="0" cy="6120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ลูกศรขวา 21"/>
          <p:cNvSpPr/>
          <p:nvPr/>
        </p:nvSpPr>
        <p:spPr>
          <a:xfrm>
            <a:off x="6052456" y="2536371"/>
            <a:ext cx="163286" cy="261258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" name="ลูกศรเชื่อมต่อแบบตรง 19">
            <a:extLst>
              <a:ext uri="{FF2B5EF4-FFF2-40B4-BE49-F238E27FC236}">
                <a16:creationId xmlns:a16="http://schemas.microsoft.com/office/drawing/2014/main" id="{8CD67D5F-C9B2-2A8B-369A-C57A39C73A8F}"/>
              </a:ext>
            </a:extLst>
          </p:cNvPr>
          <p:cNvCxnSpPr>
            <a:cxnSpLocks/>
          </p:cNvCxnSpPr>
          <p:nvPr/>
        </p:nvCxnSpPr>
        <p:spPr>
          <a:xfrm>
            <a:off x="2267356" y="4269845"/>
            <a:ext cx="108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People Thinking to Make Decision, Problem Solving and Find Creative Ideas  with Question Mark in Flat Cartoon Background for Poster Illustration  6409485 Vector Art at Vecteezy">
            <a:extLst>
              <a:ext uri="{FF2B5EF4-FFF2-40B4-BE49-F238E27FC236}">
                <a16:creationId xmlns:a16="http://schemas.microsoft.com/office/drawing/2014/main" id="{546FA2F7-C6D4-3E56-4301-BA347F2B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53" y="522912"/>
            <a:ext cx="1620000" cy="11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 animBg="1"/>
      <p:bldP spid="16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784" y="693680"/>
            <a:ext cx="7560000" cy="37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6" name="Picture 2" descr="Q&amp;A / ถามตอบ - Bestplussupply">
            <a:extLst>
              <a:ext uri="{FF2B5EF4-FFF2-40B4-BE49-F238E27FC236}">
                <a16:creationId xmlns:a16="http://schemas.microsoft.com/office/drawing/2014/main" id="{1CEF708F-479B-4987-A6AC-55F6745D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1915" y="1650514"/>
            <a:ext cx="6645275" cy="19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5626" y="662149"/>
            <a:ext cx="6840000" cy="37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9" name="Picture 2" descr="https://www.ocsc.go.th/sites/default/files/attachment/article/ocsc_samnakngaan_k.ph_.png">
            <a:extLst>
              <a:ext uri="{FF2B5EF4-FFF2-40B4-BE49-F238E27FC236}">
                <a16:creationId xmlns:a16="http://schemas.microsoft.com/office/drawing/2014/main" id="{3C0E0991-FE53-A600-F881-8240C38C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778" y="949872"/>
            <a:ext cx="240644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ตัวยึดเนื้อหา 4">
            <a:extLst>
              <a:ext uri="{FF2B5EF4-FFF2-40B4-BE49-F238E27FC236}">
                <a16:creationId xmlns:a16="http://schemas.microsoft.com/office/drawing/2014/main" id="{13BA5FAD-7035-69EA-2CC2-37B0DE2CC1F9}"/>
              </a:ext>
            </a:extLst>
          </p:cNvPr>
          <p:cNvSpPr txBox="1">
            <a:spLocks/>
          </p:cNvSpPr>
          <p:nvPr/>
        </p:nvSpPr>
        <p:spPr>
          <a:xfrm>
            <a:off x="2217683" y="2617078"/>
            <a:ext cx="4708634" cy="1576550"/>
          </a:xfrm>
          <a:prstGeom prst="rect">
            <a:avLst/>
          </a:prstGeom>
        </p:spPr>
        <p:txBody>
          <a:bodyPr lIns="274154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33039">
              <a:lnSpc>
                <a:spcPct val="105000"/>
              </a:lnSpc>
              <a:spcBef>
                <a:spcPts val="0"/>
              </a:spcBef>
            </a:pPr>
            <a:r>
              <a:rPr lang="th-TH" sz="3000" b="1" dirty="0">
                <a:solidFill>
                  <a:prstClr val="black"/>
                </a:solidFill>
                <a:latin typeface="TH K2D July8" pitchFamily="2" charset="-34"/>
                <a:ea typeface="Tahoma" pitchFamily="34" charset="0"/>
                <a:cs typeface="TH K2D July8" pitchFamily="2" charset="-34"/>
              </a:rPr>
              <a:t>สำนักมาตรฐานวินัย สำนักงาน ก.พ.</a:t>
            </a:r>
          </a:p>
          <a:p>
            <a:pPr algn="ctr" defTabSz="633039">
              <a:lnSpc>
                <a:spcPct val="105000"/>
              </a:lnSpc>
              <a:spcBef>
                <a:spcPts val="0"/>
              </a:spcBef>
            </a:pPr>
            <a:r>
              <a:rPr lang="th-TH" sz="3000" b="1" dirty="0">
                <a:solidFill>
                  <a:prstClr val="black"/>
                </a:solidFill>
                <a:latin typeface="TH K2D July8" pitchFamily="2" charset="-34"/>
                <a:ea typeface="Tahoma" pitchFamily="34" charset="0"/>
                <a:cs typeface="TH K2D July8" pitchFamily="2" charset="-34"/>
              </a:rPr>
              <a:t>โทร ๐๒ ๕๔๗ ๑๕๙๒</a:t>
            </a:r>
          </a:p>
          <a:p>
            <a:pPr algn="ctr" defTabSz="633039">
              <a:lnSpc>
                <a:spcPct val="105000"/>
              </a:lnSpc>
              <a:spcBef>
                <a:spcPts val="0"/>
              </a:spcBef>
            </a:pPr>
            <a:r>
              <a:rPr lang="en-US" sz="3000" b="1" dirty="0">
                <a:solidFill>
                  <a:prstClr val="black"/>
                </a:solidFill>
                <a:latin typeface="TH K2D July8" pitchFamily="2" charset="-34"/>
                <a:ea typeface="Tahoma" pitchFamily="34" charset="0"/>
                <a:cs typeface="TH K2D July8" pitchFamily="2" charset="-34"/>
              </a:rPr>
              <a:t>www.ocsc.go.th</a:t>
            </a:r>
            <a:endParaRPr lang="th-TH" sz="3000" b="1" dirty="0">
              <a:solidFill>
                <a:prstClr val="black"/>
              </a:solidFill>
              <a:latin typeface="TH K2D July8" pitchFamily="2" charset="-34"/>
              <a:ea typeface="Tahoma" pitchFamily="34" charset="0"/>
              <a:cs typeface="TH K2D July8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427759-1DBE-9604-A633-17021407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99" y="58591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994" y="784774"/>
            <a:ext cx="8655765" cy="375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52248" y="152399"/>
            <a:ext cx="8640000" cy="540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49631" y="206955"/>
            <a:ext cx="8492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อำนาจคณะกรรมการ ป.ป.ช. ในการชี้มูลความผิดความผิดที่ผูกผันผู้บังคับบัญชาในการสั่งลงโทษ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393" y="740979"/>
            <a:ext cx="8345213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>
                <a:latin typeface="TH K2D July8" pitchFamily="2" charset="-34"/>
                <a:cs typeface="TH K2D July8" pitchFamily="2" charset="-34"/>
              </a:rPr>
              <a:t>* </a:t>
            </a: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ฐานทุจริตต่อหน้าที่ราชการ – มาตรา ๘๕ (๑) ตอนท้าย </a:t>
            </a:r>
            <a:r>
              <a:rPr lang="en-US" sz="2000" b="1" dirty="0">
                <a:latin typeface="TH K2D July8" pitchFamily="2" charset="-34"/>
                <a:cs typeface="TH K2D July8" pitchFamily="2" charset="-34"/>
              </a:rPr>
              <a:t>+ </a:t>
            </a: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ฐานอื่นที่เกี่ยวข้อง</a:t>
            </a:r>
            <a:br>
              <a:rPr lang="th-TH" sz="2000" b="1" dirty="0">
                <a:latin typeface="TH K2D July8" pitchFamily="2" charset="-34"/>
                <a:cs typeface="TH K2D July8" pitchFamily="2" charset="-34"/>
              </a:rPr>
            </a:b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  (เช่น เรื่องเสร็จที่ ๗๘๔/๒๕๖๒, เรื่องเสร็จที่ ๑๓๒๐/๒๕๖๓) </a:t>
            </a:r>
            <a:endParaRPr lang="en-US" sz="2000" b="1" dirty="0">
              <a:latin typeface="TH K2D July8" pitchFamily="2" charset="-34"/>
              <a:cs typeface="TH K2D July8" pitchFamily="2" charset="-34"/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atin typeface="TH K2D July8" pitchFamily="2" charset="-34"/>
                <a:cs typeface="TH K2D July8" pitchFamily="2" charset="-34"/>
              </a:rPr>
              <a:t>* </a:t>
            </a: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ฐานปฏิบัติหรือละเว้นการปฏิบัติหน้าที่ราชการโดยมิชอบเพื่อให้เกิดความเสียหายอย่างร้ายแรง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  แก่ผู้หนึ่งผู้ใด – มาตรา ๘๕ (๑) ตอนต้น (เรื่องเสร็จที่ ๔๕๖/๒๕๖๕)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>
                <a:latin typeface="TH K2D July8" pitchFamily="2" charset="-34"/>
                <a:cs typeface="TH K2D July8" pitchFamily="2" charset="-34"/>
              </a:rPr>
              <a:t>   </a:t>
            </a:r>
            <a:r>
              <a:rPr lang="th-TH" sz="2000" b="1" dirty="0">
                <a:highlight>
                  <a:srgbClr val="FFFF00"/>
                </a:highlight>
                <a:latin typeface="TH K2D July8" pitchFamily="2" charset="-34"/>
                <a:cs typeface="TH K2D July8" pitchFamily="2" charset="-34"/>
              </a:rPr>
              <a:t>คำพิพากษาศาลปกครองสูงสุด ที่ อ.๑๔๑/๒๕๖๙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014" y="3380069"/>
            <a:ext cx="8640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363682" y="2896420"/>
            <a:ext cx="8343593" cy="43088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อำนาจคณะกรรมการ </a:t>
            </a:r>
            <a:r>
              <a:rPr lang="th-TH" sz="2200" b="1" dirty="0" err="1">
                <a:latin typeface="TH K2D July8" pitchFamily="2" charset="-34"/>
                <a:cs typeface="TH K2D July8" pitchFamily="2" charset="-34"/>
              </a:rPr>
              <a:t>ป.ป.ท.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ในการชี้มูลความผิดความผิดที่ผูกผันผู้บังคับบัญชาในการสั่งลงโทษ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37" y="3340101"/>
            <a:ext cx="8137886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  </a:t>
            </a:r>
            <a:r>
              <a:rPr lang="en-US" sz="2000" b="1" dirty="0">
                <a:latin typeface="TH K2D July8" pitchFamily="2" charset="-34"/>
                <a:cs typeface="TH K2D July8" pitchFamily="2" charset="-34"/>
              </a:rPr>
              <a:t>* </a:t>
            </a: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ฐานทุจริตต่อหน้าที่ราชการ/ฐานอื่นที่เกี่ยวกับการประพฤติมิชอบ – (เรื่องเสร็จที่ ๑๐๑๐/๒๕๖๕)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631" y="3871211"/>
            <a:ext cx="8429296" cy="997196"/>
          </a:xfrm>
          <a:prstGeom prst="rect">
            <a:avLst/>
          </a:prstGeom>
          <a:solidFill>
            <a:srgbClr val="E3F3D1"/>
          </a:solidFill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th-TH" sz="2000" b="1" u="sng" dirty="0">
                <a:latin typeface="TH K2D July8" pitchFamily="2" charset="-34"/>
                <a:cs typeface="TH K2D July8" pitchFamily="2" charset="-34"/>
              </a:rPr>
              <a:t>ประพฤติมิชอบ</a:t>
            </a: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 </a:t>
            </a:r>
            <a:r>
              <a:rPr lang="th-TH" sz="1800" b="1" dirty="0">
                <a:latin typeface="TH K2D July8" pitchFamily="2" charset="-34"/>
                <a:cs typeface="TH K2D July8" pitchFamily="2" charset="-34"/>
              </a:rPr>
              <a:t>หมายถึง การกระทำหรือละเว้นการกระทำ อันเป็นการฝ่าฝืนหรือไม่ปฏิบัติตามกฎหมาย ระเบียบ หรือข้อบังคับเกี่ยวกับการปฏิบัติหน้าที่ของเจ้าหน้าที่ของรัฐ รวมทั้งการกระทำอันเป็นความผิดทางวินัยตามกฎหมาย ระเบียบ หรือข้อบังคับที่ใช้บังคับกับเจ้าหน้าที่ของรัฐนั้น แต่ทั้งนี้ ไม่รวมถึงทุจริตต่อหน้าที่</a:t>
            </a:r>
            <a:r>
              <a:rPr lang="th-TH" sz="1800" b="1" u="sng" dirty="0">
                <a:latin typeface="TH K2D July8" pitchFamily="2" charset="-34"/>
                <a:cs typeface="TH K2D July8" pitchFamily="2" charset="-34"/>
              </a:rPr>
              <a:t> </a:t>
            </a:r>
          </a:p>
        </p:txBody>
      </p:sp>
      <p:pic>
        <p:nvPicPr>
          <p:cNvPr id="1028" name="Picture 4" descr="Committee meeting Images - Free Download on Freepik">
            <a:extLst>
              <a:ext uri="{FF2B5EF4-FFF2-40B4-BE49-F238E27FC236}">
                <a16:creationId xmlns:a16="http://schemas.microsoft.com/office/drawing/2014/main" id="{1506E95B-E3FE-5290-CEA2-8AB403E9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00" y="73619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FA63343-F09E-C831-BC21-79A0904A7EAF}"/>
              </a:ext>
            </a:extLst>
          </p:cNvPr>
          <p:cNvSpPr/>
          <p:nvPr/>
        </p:nvSpPr>
        <p:spPr>
          <a:xfrm>
            <a:off x="4732995" y="2428346"/>
            <a:ext cx="178934" cy="222503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703B5-891C-3E47-2CCA-F06833ECF9BD}"/>
              </a:ext>
            </a:extLst>
          </p:cNvPr>
          <p:cNvSpPr txBox="1"/>
          <p:nvPr/>
        </p:nvSpPr>
        <p:spPr>
          <a:xfrm>
            <a:off x="5006523" y="2344629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ไม่มีอำนาจชี้มาตรา ๘๕ (๑) ตอนต้น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727" y="1120554"/>
            <a:ext cx="8630240" cy="375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10207" y="162909"/>
            <a:ext cx="8640000" cy="900000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8676"/>
            <a:ext cx="8492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แนวทางการดำเนินการกรณีคณะกรรมการ ป.ป.ช. ไต่สวนและวินิจฉัยชี้มูลเจ้าหน้าที่ของรัฐ       พ้นระยะเวลาตามมาตรา ๔๘ ประกอบมาตรา ๙๘ วรรคสาม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448" y="1191566"/>
            <a:ext cx="8367104" cy="325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200" b="1" dirty="0">
                <a:latin typeface="TH K2D July8" pitchFamily="2" charset="-34"/>
                <a:cs typeface="TH K2D July8" pitchFamily="2" charset="-34"/>
              </a:rPr>
              <a:t>* 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กรณีผู้ถูกกล่าวหา</a:t>
            </a:r>
            <a:r>
              <a:rPr lang="th-TH" sz="22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ยังเป็นเจ้าหน้าที่ของรัฐ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อยู่ในวันที่คณะกรรมการ ป.ป.ช. มีมติชี้มูลความผิด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 - แม้พ้นระยะเวลาตามมาตรา ๔๘ ผู้บังคับบัญชาสามารถสั่งลงโทษทางวินัยตามที่คณะกรรมการป.ป.ช. มีมติได้</a:t>
            </a:r>
          </a:p>
          <a:p>
            <a:pPr>
              <a:lnSpc>
                <a:spcPct val="114000"/>
              </a:lnSpc>
            </a:pPr>
            <a:r>
              <a:rPr lang="en-US" sz="2200" b="1" dirty="0">
                <a:latin typeface="TH K2D July8" pitchFamily="2" charset="-34"/>
                <a:cs typeface="TH K2D July8" pitchFamily="2" charset="-34"/>
              </a:rPr>
              <a:t>* 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กรณีผู้ถูกกล่าวหา</a:t>
            </a:r>
            <a:r>
              <a:rPr lang="th-TH" sz="2200" b="1" dirty="0">
                <a:solidFill>
                  <a:srgbClr val="C00000"/>
                </a:solidFill>
                <a:latin typeface="TH K2D July8" pitchFamily="2" charset="-34"/>
                <a:cs typeface="TH K2D July8" pitchFamily="2" charset="-34"/>
              </a:rPr>
              <a:t>พ้นจากการเป็นเจ้าหน้าที่ของรัฐ</a:t>
            </a: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ก่อนวันที่คณะกรรมการ ป.ป.ช. มีมติชี้มูลความผิด                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  - ผู้บังคับบัญชาไม่ต้องพิจารณาโทษทางวินัยตามฐานความผิดที่คณะกรรมการ ป.ป.ช. ได้มีมติ   แต่ยังคงสามารถดำเนินการทางวินัยตามกฎหมายว่าด้วยระเบียบบริหารงานบุคคลของผู้ถูกกล่าวหาได้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078" y="4393902"/>
            <a:ext cx="7079843" cy="369332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TH K2D July8" pitchFamily="2" charset="-34"/>
                <a:cs typeface="TH K2D July8" pitchFamily="2" charset="-34"/>
              </a:rPr>
              <a:t>***</a:t>
            </a:r>
            <a:r>
              <a:rPr lang="th-TH" sz="1800" b="1" dirty="0">
                <a:latin typeface="TH K2D July8" pitchFamily="2" charset="-34"/>
                <a:cs typeface="TH K2D July8" pitchFamily="2" charset="-34"/>
              </a:rPr>
              <a:t> แนวทางตามหนังสือสำนักงาน ป.ป.ช. ที่ </a:t>
            </a:r>
            <a:r>
              <a:rPr lang="th-TH" sz="1800" b="1" dirty="0" err="1">
                <a:latin typeface="TH K2D July8" pitchFamily="2" charset="-34"/>
                <a:cs typeface="TH K2D July8" pitchFamily="2" charset="-34"/>
              </a:rPr>
              <a:t>ปช</a:t>
            </a:r>
            <a:r>
              <a:rPr lang="th-TH" sz="1800" b="1" dirty="0">
                <a:latin typeface="TH K2D July8" pitchFamily="2" charset="-34"/>
                <a:cs typeface="TH K2D July8" pitchFamily="2" charset="-34"/>
              </a:rPr>
              <a:t> ๐๐๒๖/๐๐๙๑ ลงวันที่ ๒๕ กันยายน ๒๕๖๗ </a:t>
            </a:r>
            <a:r>
              <a:rPr lang="en-US" sz="1800" b="1" dirty="0">
                <a:latin typeface="TH K2D July8" pitchFamily="2" charset="-34"/>
                <a:cs typeface="TH K2D July8" pitchFamily="2" charset="-34"/>
              </a:rPr>
              <a:t>***</a:t>
            </a:r>
            <a:endParaRPr lang="th-TH" sz="1800" b="1" dirty="0">
              <a:latin typeface="TH K2D July8" pitchFamily="2" charset="-34"/>
              <a:cs typeface="TH K2D July8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llustration vector graphic cartoon character of company activity report |  Premium Vector">
            <a:extLst>
              <a:ext uri="{FF2B5EF4-FFF2-40B4-BE49-F238E27FC236}">
                <a16:creationId xmlns:a16="http://schemas.microsoft.com/office/drawing/2014/main" id="{2D38FB2E-0C49-1CB8-37CD-AF3C0AA8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61" y="83683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903" y="189186"/>
            <a:ext cx="82821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K2D July8" pitchFamily="2" charset="-34"/>
                <a:cs typeface="TH K2D July8" pitchFamily="2" charset="-34"/>
              </a:rPr>
              <a:t>หมวด ๑ การดำเนินการเมื่อมีการกล่าวหาหรือมีกรณีเป็นที่สงสัยว่ามีการกระทำผิดวินัย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379" y="972209"/>
            <a:ext cx="3600000" cy="504000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K2D July8" pitchFamily="2" charset="-34"/>
                <a:cs typeface="TH K2D July8" pitchFamily="2" charset="-34"/>
              </a:rPr>
              <a:t>มูลกรณีปรากฏต่อผู้บังคับบัญชาชั้นต้น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696" y="1849824"/>
            <a:ext cx="3420000" cy="72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เมื่อมีการร้องเรียนต่อผู้บังคับบัญชาชั้นต้น</a:t>
            </a:r>
          </a:p>
          <a:p>
            <a:pPr algn="ctr"/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หรือพบว่ามีการกระทำผิดวินัย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910" y="3011214"/>
            <a:ext cx="3420000" cy="40011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ผู้บังคับบัญชาตามลำดับชั้น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9145" y="3857300"/>
            <a:ext cx="3420000" cy="720000"/>
          </a:xfrm>
          <a:prstGeom prst="rect">
            <a:avLst/>
          </a:prstGeom>
          <a:solidFill>
            <a:srgbClr val="DDF0C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ผู้บังคับบัญชาซึ่งมีอำนาจสั่งบรรจุ      ตามมาตรา ๕๗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0069" y="1823547"/>
            <a:ext cx="3420000" cy="234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2000" b="1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3339" y="1996968"/>
            <a:ext cx="3016469" cy="1938992"/>
          </a:xfrm>
          <a:prstGeom prst="rect">
            <a:avLst/>
          </a:prstGeom>
          <a:solidFill>
            <a:srgbClr val="FFE4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2000" b="1" u="sng" dirty="0">
                <a:latin typeface="TH K2D July8" pitchFamily="2" charset="-34"/>
                <a:cs typeface="TH K2D July8" pitchFamily="2" charset="-34"/>
              </a:rPr>
              <a:t>การรายงานประกอบด้วย</a:t>
            </a:r>
          </a:p>
          <a:p>
            <a:pPr>
              <a:spcAft>
                <a:spcPts val="600"/>
              </a:spcAft>
            </a:pP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๑. ชื่อผู้กล่าวหา (ถ้ามี)</a:t>
            </a:r>
          </a:p>
          <a:p>
            <a:pPr>
              <a:spcAft>
                <a:spcPts val="600"/>
              </a:spcAft>
            </a:pP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๒. ชื่อและตำแหน่งของผู้ถูกกล่าวหา</a:t>
            </a:r>
          </a:p>
          <a:p>
            <a:pPr>
              <a:spcAft>
                <a:spcPts val="600"/>
              </a:spcAft>
            </a:pP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๓. ข้อเท็จจริงหรือพฤติการณ์</a:t>
            </a:r>
          </a:p>
          <a:p>
            <a:pPr>
              <a:spcAft>
                <a:spcPts val="600"/>
              </a:spcAft>
            </a:pPr>
            <a:r>
              <a:rPr lang="th-TH" sz="2000" b="1" dirty="0">
                <a:latin typeface="TH K2D July8" pitchFamily="2" charset="-34"/>
                <a:cs typeface="TH K2D July8" pitchFamily="2" charset="-34"/>
              </a:rPr>
              <a:t>๔. พยานหลักฐานเบื้องต้น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910" y="1860335"/>
            <a:ext cx="68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K2D July8" pitchFamily="2" charset="-34"/>
                <a:cs typeface="TH K2D July8" pitchFamily="2" charset="-34"/>
              </a:rPr>
              <a:t>ข้อ ๒</a:t>
            </a:r>
          </a:p>
        </p:txBody>
      </p:sp>
      <p:sp>
        <p:nvSpPr>
          <p:cNvPr id="12" name="ลูกศรลง 11"/>
          <p:cNvSpPr/>
          <p:nvPr/>
        </p:nvSpPr>
        <p:spPr>
          <a:xfrm>
            <a:off x="2438796" y="2718001"/>
            <a:ext cx="294290" cy="136634"/>
          </a:xfrm>
          <a:prstGeom prst="downArrow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2438796" y="3599793"/>
            <a:ext cx="294290" cy="136634"/>
          </a:xfrm>
          <a:prstGeom prst="downArrow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2921876" y="2753710"/>
            <a:ext cx="2232000" cy="0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April 25th: East Meets West Day - Elbe Day by Slidesgo">
  <a:themeElements>
    <a:clrScheme name="Simple Light">
      <a:dk1>
        <a:srgbClr val="333333"/>
      </a:dk1>
      <a:lt1>
        <a:srgbClr val="F8F8F8"/>
      </a:lt1>
      <a:dk2>
        <a:srgbClr val="E7EDE1"/>
      </a:dk2>
      <a:lt2>
        <a:srgbClr val="819B63"/>
      </a:lt2>
      <a:accent1>
        <a:srgbClr val="385028"/>
      </a:accent1>
      <a:accent2>
        <a:srgbClr val="D5E9E7"/>
      </a:accent2>
      <a:accent3>
        <a:srgbClr val="B7D9D8"/>
      </a:accent3>
      <a:accent4>
        <a:srgbClr val="A7C8CF"/>
      </a:accent4>
      <a:accent5>
        <a:srgbClr val="81999B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7196</TotalTime>
  <Words>4603</Words>
  <Application>Microsoft Office PowerPoint</Application>
  <PresentationFormat>นำเสนอทางหน้าจอ (16:9)</PresentationFormat>
  <Paragraphs>826</Paragraphs>
  <Slides>62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62</vt:i4>
      </vt:variant>
    </vt:vector>
  </HeadingPairs>
  <TitlesOfParts>
    <vt:vector size="77" baseType="lpstr">
      <vt:lpstr>Raleway</vt:lpstr>
      <vt:lpstr>Wingdings</vt:lpstr>
      <vt:lpstr>Anuphan SemiBold</vt:lpstr>
      <vt:lpstr>Commissioner</vt:lpstr>
      <vt:lpstr>Barlow Medium</vt:lpstr>
      <vt:lpstr>Karla</vt:lpstr>
      <vt:lpstr>Poppins</vt:lpstr>
      <vt:lpstr>TH K2D July8</vt:lpstr>
      <vt:lpstr>DM Sans</vt:lpstr>
      <vt:lpstr>Arial</vt:lpstr>
      <vt:lpstr>Lato</vt:lpstr>
      <vt:lpstr>Caveat</vt:lpstr>
      <vt:lpstr>Anuphan</vt:lpstr>
      <vt:lpstr>April 25th: East Meets West Day - Elbe Day by Slidesgo</vt:lpstr>
      <vt:lpstr>Contents Slide Master</vt:lpstr>
      <vt:lpstr>การดำเนินการทางวินัย ตามกฎ ก.พ. ว่าด้วยการดำเนินการทางวินัย    พ.ศ. ๒๕๕๖  โดย สำนักมาตรฐานวินัย สำนักงาน ก.พ.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หลักการ “การสอบสวน”</vt:lpstr>
      <vt:lpstr>การสอบสวน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การสอบสวนวินัยอย่างร้ายแรง</vt:lpstr>
      <vt:lpstr>ผู้มีอำนาจแต่งตั้งคณะกรรมการสอบสวน</vt:lpstr>
      <vt:lpstr>งานนำเสนอ PowerPoint</vt:lpstr>
      <vt:lpstr>งานนำเสนอ PowerPoint</vt:lpstr>
      <vt:lpstr>งานนำเสนอ PowerPoint</vt:lpstr>
      <vt:lpstr>องค์ประกอบของคำสั่งแต่งตั้งคณะกรรมการสอบสวน (ข้อ ๑๙) (แบบ ดว.๑) </vt:lpstr>
      <vt:lpstr>ตัวอย่างเรื่องกล่าวหา</vt:lpstr>
      <vt:lpstr>องค์ประกอบและคุณสมบัติของ คกก.สอบสวน (ข้อ ๑๘)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ตัวอย่างเรื่องกล่าวหา</vt:lpstr>
      <vt:lpstr>ตัวอย่างข้อกล่าวหา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25th:  East Meets West Day  Elbe Day</dc:title>
  <dc:creator>Daranee Nuamna</dc:creator>
  <cp:lastModifiedBy>SCS</cp:lastModifiedBy>
  <cp:revision>67</cp:revision>
  <cp:lastPrinted>2026-04-09T01:38:30Z</cp:lastPrinted>
  <dcterms:modified xsi:type="dcterms:W3CDTF">2026-05-12T06:53:14Z</dcterms:modified>
</cp:coreProperties>
</file>